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33.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34.xml" ContentType="application/vnd.openxmlformats-officedocument.presentationml.notesSlide+xml"/>
  <Override PartName="/ppt/charts/chart27.xml" ContentType="application/vnd.openxmlformats-officedocument.drawingml.chart+xml"/>
  <Override PartName="/ppt/notesSlides/notesSlide35.xml" ContentType="application/vnd.openxmlformats-officedocument.presentationml.notesSlide+xml"/>
  <Override PartName="/ppt/charts/chart28.xml" ContentType="application/vnd.openxmlformats-officedocument.drawingml.chart+xml"/>
  <Override PartName="/ppt/notesSlides/notesSlide36.xml" ContentType="application/vnd.openxmlformats-officedocument.presentationml.notesSlide+xml"/>
  <Override PartName="/ppt/charts/chart29.xml" ContentType="application/vnd.openxmlformats-officedocument.drawingml.chart+xml"/>
  <Override PartName="/ppt/notesSlides/notesSlide37.xml" ContentType="application/vnd.openxmlformats-officedocument.presentationml.notesSlide+xml"/>
  <Override PartName="/ppt/charts/chart30.xml" ContentType="application/vnd.openxmlformats-officedocument.drawingml.chart+xml"/>
  <Override PartName="/ppt/notesSlides/notesSlide38.xml" ContentType="application/vnd.openxmlformats-officedocument.presentationml.notesSlide+xml"/>
  <Override PartName="/ppt/charts/chart31.xml" ContentType="application/vnd.openxmlformats-officedocument.drawingml.chart+xml"/>
  <Override PartName="/ppt/notesSlides/notesSlide39.xml" ContentType="application/vnd.openxmlformats-officedocument.presentationml.notesSlide+xml"/>
  <Override PartName="/ppt/charts/chart32.xml" ContentType="application/vnd.openxmlformats-officedocument.drawingml.chart+xml"/>
  <Override PartName="/ppt/notesSlides/notesSlide40.xml" ContentType="application/vnd.openxmlformats-officedocument.presentationml.notesSlide+xml"/>
  <Override PartName="/ppt/charts/chart33.xml" ContentType="application/vnd.openxmlformats-officedocument.drawingml.chart+xml"/>
  <Override PartName="/ppt/notesSlides/notesSlide41.xml" ContentType="application/vnd.openxmlformats-officedocument.presentationml.notesSlide+xml"/>
  <Override PartName="/ppt/charts/chart34.xml" ContentType="application/vnd.openxmlformats-officedocument.drawingml.chart+xml"/>
  <Override PartName="/ppt/notesSlides/notesSlide42.xml" ContentType="application/vnd.openxmlformats-officedocument.presentationml.notesSlide+xml"/>
  <Override PartName="/ppt/charts/chart35.xml" ContentType="application/vnd.openxmlformats-officedocument.drawingml.chart+xml"/>
  <Override PartName="/ppt/notesSlides/notesSlide43.xml" ContentType="application/vnd.openxmlformats-officedocument.presentationml.notesSlide+xml"/>
  <Override PartName="/ppt/charts/chart36.xml" ContentType="application/vnd.openxmlformats-officedocument.drawingml.chart+xml"/>
  <Override PartName="/ppt/notesSlides/notesSlide44.xml" ContentType="application/vnd.openxmlformats-officedocument.presentationml.notesSlide+xml"/>
  <Override PartName="/ppt/charts/chart37.xml" ContentType="application/vnd.openxmlformats-officedocument.drawingml.chart+xml"/>
  <Override PartName="/ppt/notesSlides/notesSlide45.xml" ContentType="application/vnd.openxmlformats-officedocument.presentationml.notesSlide+xml"/>
  <Override PartName="/ppt/charts/chart38.xml" ContentType="application/vnd.openxmlformats-officedocument.drawingml.chart+xml"/>
  <Override PartName="/ppt/notesSlides/notesSlide46.xml" ContentType="application/vnd.openxmlformats-officedocument.presentationml.notesSlide+xml"/>
  <Override PartName="/ppt/charts/chart39.xml" ContentType="application/vnd.openxmlformats-officedocument.drawingml.chart+xml"/>
  <Override PartName="/ppt/notesSlides/notesSlide47.xml" ContentType="application/vnd.openxmlformats-officedocument.presentationml.notesSlide+xml"/>
  <Override PartName="/ppt/charts/chart40.xml" ContentType="application/vnd.openxmlformats-officedocument.drawingml.chart+xml"/>
  <Override PartName="/ppt/notesSlides/notesSlide48.xml" ContentType="application/vnd.openxmlformats-officedocument.presentationml.notesSlide+xml"/>
  <Override PartName="/ppt/charts/chart41.xml" ContentType="application/vnd.openxmlformats-officedocument.drawingml.chart+xml"/>
  <Override PartName="/ppt/notesSlides/notesSlide49.xml" ContentType="application/vnd.openxmlformats-officedocument.presentationml.notesSlide+xml"/>
  <Override PartName="/ppt/charts/chart42.xml" ContentType="application/vnd.openxmlformats-officedocument.drawingml.chart+xml"/>
  <Override PartName="/ppt/notesSlides/notesSlide50.xml" ContentType="application/vnd.openxmlformats-officedocument.presentationml.notesSlide+xml"/>
  <Override PartName="/ppt/charts/chart43.xml" ContentType="application/vnd.openxmlformats-officedocument.drawingml.chart+xml"/>
  <Override PartName="/ppt/notesSlides/notesSlide51.xml" ContentType="application/vnd.openxmlformats-officedocument.presentationml.notesSlide+xml"/>
  <Override PartName="/ppt/charts/chart44.xml" ContentType="application/vnd.openxmlformats-officedocument.drawingml.chart+xml"/>
  <Override PartName="/ppt/notesSlides/notesSlide52.xml" ContentType="application/vnd.openxmlformats-officedocument.presentationml.notesSlide+xml"/>
  <Override PartName="/ppt/charts/chart45.xml" ContentType="application/vnd.openxmlformats-officedocument.drawingml.chart+xml"/>
  <Override PartName="/ppt/notesSlides/notesSlide53.xml" ContentType="application/vnd.openxmlformats-officedocument.presentationml.notesSlide+xml"/>
  <Override PartName="/ppt/charts/chart46.xml" ContentType="application/vnd.openxmlformats-officedocument.drawingml.chart+xml"/>
  <Override PartName="/ppt/notesSlides/notesSlide54.xml" ContentType="application/vnd.openxmlformats-officedocument.presentationml.notesSlide+xml"/>
  <Override PartName="/ppt/charts/chart47.xml" ContentType="application/vnd.openxmlformats-officedocument.drawingml.chart+xml"/>
  <Override PartName="/ppt/notesSlides/notesSlide55.xml" ContentType="application/vnd.openxmlformats-officedocument.presentationml.notesSlide+xml"/>
  <Override PartName="/ppt/charts/chart48.xml" ContentType="application/vnd.openxmlformats-officedocument.drawingml.chart+xml"/>
  <Override PartName="/ppt/notesSlides/notesSlide56.xml" ContentType="application/vnd.openxmlformats-officedocument.presentationml.notesSlide+xml"/>
  <Override PartName="/ppt/charts/chart49.xml" ContentType="application/vnd.openxmlformats-officedocument.drawingml.chart+xml"/>
  <Override PartName="/ppt/notesSlides/notesSlide57.xml" ContentType="application/vnd.openxmlformats-officedocument.presentationml.notesSlide+xml"/>
  <Override PartName="/ppt/charts/chart50.xml" ContentType="application/vnd.openxmlformats-officedocument.drawingml.chart+xml"/>
  <Override PartName="/ppt/notesSlides/notesSlide58.xml" ContentType="application/vnd.openxmlformats-officedocument.presentationml.notesSlide+xml"/>
  <Override PartName="/ppt/charts/chart51.xml" ContentType="application/vnd.openxmlformats-officedocument.drawingml.chart+xml"/>
  <Override PartName="/ppt/notesSlides/notesSlide59.xml" ContentType="application/vnd.openxmlformats-officedocument.presentationml.notesSlide+xml"/>
  <Override PartName="/ppt/charts/chart5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69"/>
  </p:notesMasterIdLst>
  <p:handoutMasterIdLst>
    <p:handoutMasterId r:id="rId70"/>
  </p:handoutMasterIdLst>
  <p:sldIdLst>
    <p:sldId id="268" r:id="rId3"/>
    <p:sldId id="269" r:id="rId4"/>
    <p:sldId id="294" r:id="rId5"/>
    <p:sldId id="364" r:id="rId6"/>
    <p:sldId id="356" r:id="rId7"/>
    <p:sldId id="357" r:id="rId8"/>
    <p:sldId id="358" r:id="rId9"/>
    <p:sldId id="359" r:id="rId10"/>
    <p:sldId id="360" r:id="rId11"/>
    <p:sldId id="361" r:id="rId12"/>
    <p:sldId id="362" r:id="rId13"/>
    <p:sldId id="363" r:id="rId14"/>
    <p:sldId id="365" r:id="rId15"/>
    <p:sldId id="297" r:id="rId16"/>
    <p:sldId id="298" r:id="rId17"/>
    <p:sldId id="299" r:id="rId18"/>
    <p:sldId id="300" r:id="rId19"/>
    <p:sldId id="301"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66" r:id="rId44"/>
    <p:sldId id="326" r:id="rId45"/>
    <p:sldId id="327" r:id="rId46"/>
    <p:sldId id="328" r:id="rId47"/>
    <p:sldId id="329" r:id="rId48"/>
    <p:sldId id="330" r:id="rId49"/>
    <p:sldId id="331" r:id="rId50"/>
    <p:sldId id="332" r:id="rId51"/>
    <p:sldId id="333" r:id="rId52"/>
    <p:sldId id="334" r:id="rId53"/>
    <p:sldId id="335" r:id="rId54"/>
    <p:sldId id="336"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4" r:id="rId68"/>
  </p:sldIdLst>
  <p:sldSz cx="10690225" cy="6016625"/>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06">
          <p15:clr>
            <a:srgbClr val="A4A3A4"/>
          </p15:clr>
        </p15:guide>
        <p15:guide id="2" orient="horz" pos="3329">
          <p15:clr>
            <a:srgbClr val="A4A3A4"/>
          </p15:clr>
        </p15:guide>
        <p15:guide id="3" pos="328">
          <p15:clr>
            <a:srgbClr val="A4A3A4"/>
          </p15:clr>
        </p15:guide>
        <p15:guide id="4" pos="640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969696"/>
    <a:srgbClr val="000000"/>
    <a:srgbClr val="AF001E"/>
    <a:srgbClr val="D2D2D2"/>
    <a:srgbClr val="787878"/>
    <a:srgbClr val="E8E8E8"/>
    <a:srgbClr val="C9C9C8"/>
    <a:srgbClr val="D9D9D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89369" autoAdjust="0"/>
  </p:normalViewPr>
  <p:slideViewPr>
    <p:cSldViewPr snapToGrid="0" showGuides="1">
      <p:cViewPr>
        <p:scale>
          <a:sx n="100" d="100"/>
          <a:sy n="100" d="100"/>
        </p:scale>
        <p:origin x="-360" y="-102"/>
      </p:cViewPr>
      <p:guideLst>
        <p:guide orient="horz" pos="806"/>
        <p:guide orient="horz" pos="3242"/>
        <p:guide orient="horz" pos="1118"/>
        <p:guide orient="horz" pos="1272"/>
        <p:guide orient="horz" pos="2887"/>
        <p:guide pos="328"/>
        <p:guide pos="6407"/>
        <p:guide pos="1562"/>
        <p:guide pos="582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3144" y="-7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5988741899623"/>
          <c:y val="0.14292210767468499"/>
          <c:w val="0.49079789558842496"/>
          <c:h val="0.54108811716740512"/>
        </c:manualLayout>
      </c:layout>
      <c:doughnutChart>
        <c:varyColors val="1"/>
        <c:ser>
          <c:idx val="0"/>
          <c:order val="0"/>
          <c:tx>
            <c:strRef>
              <c:f>Tabelle1!$B$1</c:f>
              <c:strCache>
                <c:ptCount val="1"/>
                <c:pt idx="0">
                  <c:v>Spalte1</c:v>
                </c:pt>
              </c:strCache>
            </c:strRef>
          </c:tx>
          <c:spPr>
            <a:ln>
              <a:noFill/>
            </a:ln>
          </c:spPr>
          <c:dPt>
            <c:idx val="0"/>
            <c:bubble3D val="0"/>
            <c:spPr>
              <a:solidFill>
                <a:schemeClr val="accent1">
                  <a:lumMod val="75000"/>
                </a:schemeClr>
              </a:solidFill>
              <a:ln>
                <a:noFill/>
              </a:ln>
            </c:spPr>
          </c:dPt>
          <c:dPt>
            <c:idx val="1"/>
            <c:bubble3D val="0"/>
            <c:spPr>
              <a:solidFill>
                <a:schemeClr val="accent1">
                  <a:lumMod val="60000"/>
                  <a:lumOff val="40000"/>
                </a:schemeClr>
              </a:solidFill>
              <a:ln>
                <a:noFill/>
              </a:ln>
            </c:spPr>
          </c:dPt>
          <c:dPt>
            <c:idx val="2"/>
            <c:bubble3D val="0"/>
            <c:spPr>
              <a:solidFill>
                <a:schemeClr val="accent1">
                  <a:lumMod val="40000"/>
                  <a:lumOff val="60000"/>
                </a:schemeClr>
              </a:solidFill>
              <a:ln>
                <a:noFill/>
              </a:ln>
            </c:spPr>
          </c:dPt>
          <c:dPt>
            <c:idx val="3"/>
            <c:bubble3D val="0"/>
            <c:spPr>
              <a:solidFill>
                <a:schemeClr val="accent1">
                  <a:lumMod val="20000"/>
                  <a:lumOff val="80000"/>
                </a:schemeClr>
              </a:solidFill>
              <a:ln>
                <a:noFill/>
              </a:ln>
            </c:spPr>
          </c:dPt>
          <c:dPt>
            <c:idx val="4"/>
            <c:bubble3D val="0"/>
            <c:spPr>
              <a:solidFill>
                <a:schemeClr val="bg1">
                  <a:lumMod val="75000"/>
                </a:schemeClr>
              </a:solidFill>
              <a:ln>
                <a:noFill/>
              </a:ln>
            </c:spPr>
          </c:dPt>
          <c:dLbls>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Tabelle1!$A$2:$A$3</c:f>
              <c:strCache>
                <c:ptCount val="2"/>
                <c:pt idx="0">
                  <c:v>Oui</c:v>
                </c:pt>
                <c:pt idx="1">
                  <c:v>Non</c:v>
                </c:pt>
              </c:strCache>
            </c:strRef>
          </c:cat>
          <c:val>
            <c:numRef>
              <c:f>Tabelle1!$B$2:$B$3</c:f>
              <c:numCache>
                <c:formatCode>0%</c:formatCode>
                <c:ptCount val="2"/>
                <c:pt idx="0">
                  <c:v>0.42599999999999999</c:v>
                </c:pt>
                <c:pt idx="1">
                  <c:v>0.57399999999999995</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42979435083883855"/>
          <c:y val="0.67203350515463922"/>
          <c:w val="0.14804075477411707"/>
          <c:h val="0.16515979934772054"/>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Top2 (beaucoup d'avantages, beaucoup d'offres intéressantes)</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2">
                  <c:v>Mâle [1054] (A)</c:v>
                </c:pt>
                <c:pt idx="3">
                  <c:v>Femelle [1038] (B)</c:v>
                </c:pt>
                <c:pt idx="5">
                  <c:v>SA [1054] (C)</c:v>
                </c:pt>
                <c:pt idx="6">
                  <c:v>SR [618] (D)</c:v>
                </c:pt>
                <c:pt idx="7">
                  <c:v>SI [420] (E)</c:v>
                </c:pt>
                <c:pt idx="8">
                  <c:v>Romanche [228] (F)</c:v>
                </c:pt>
              </c:strCache>
            </c:strRef>
          </c:cat>
          <c:val>
            <c:numRef>
              <c:f>Tabelle1!$B$2:$B$10</c:f>
              <c:numCache>
                <c:formatCode>General</c:formatCode>
                <c:ptCount val="9"/>
                <c:pt idx="0" formatCode="0%">
                  <c:v>0.46600000000000003</c:v>
                </c:pt>
                <c:pt idx="2" formatCode="0%">
                  <c:v>0.42899999999999999</c:v>
                </c:pt>
                <c:pt idx="3" formatCode="0%">
                  <c:v>0.503</c:v>
                </c:pt>
                <c:pt idx="5" formatCode="0%">
                  <c:v>0.48799999999999999</c:v>
                </c:pt>
                <c:pt idx="6" formatCode="0%">
                  <c:v>0.43099999999999999</c:v>
                </c:pt>
                <c:pt idx="7" formatCode="0%">
                  <c:v>0.35399999999999998</c:v>
                </c:pt>
                <c:pt idx="8" formatCode="0%">
                  <c:v>0.435</c:v>
                </c:pt>
              </c:numCache>
            </c:numRef>
          </c:val>
        </c:ser>
        <c:ser>
          <c:idx val="1"/>
          <c:order val="1"/>
          <c:tx>
            <c:strRef>
              <c:f>Tabelle1!$C$1</c:f>
              <c:strCache>
                <c:ptCount val="1"/>
                <c:pt idx="0">
                  <c:v>Centre</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2">
                  <c:v>Mâle [1054] (A)</c:v>
                </c:pt>
                <c:pt idx="3">
                  <c:v>Femelle [1038] (B)</c:v>
                </c:pt>
                <c:pt idx="5">
                  <c:v>SA [1054] (C)</c:v>
                </c:pt>
                <c:pt idx="6">
                  <c:v>SR [618] (D)</c:v>
                </c:pt>
                <c:pt idx="7">
                  <c:v>SI [420] (E)</c:v>
                </c:pt>
                <c:pt idx="8">
                  <c:v>Romanche [228] (F)</c:v>
                </c:pt>
              </c:strCache>
            </c:strRef>
          </c:cat>
          <c:val>
            <c:numRef>
              <c:f>Tabelle1!$C$2:$C$10</c:f>
              <c:numCache>
                <c:formatCode>General</c:formatCode>
                <c:ptCount val="9"/>
                <c:pt idx="0" formatCode="0%">
                  <c:v>0.307</c:v>
                </c:pt>
                <c:pt idx="2" formatCode="0%">
                  <c:v>0.3</c:v>
                </c:pt>
                <c:pt idx="3" formatCode="0%">
                  <c:v>0.314</c:v>
                </c:pt>
                <c:pt idx="5" formatCode="0%">
                  <c:v>0.29199999999999998</c:v>
                </c:pt>
                <c:pt idx="6" formatCode="0%">
                  <c:v>0.33200000000000002</c:v>
                </c:pt>
                <c:pt idx="7" formatCode="0%">
                  <c:v>0.35899999999999999</c:v>
                </c:pt>
                <c:pt idx="8" formatCode="0%">
                  <c:v>0.218</c:v>
                </c:pt>
              </c:numCache>
            </c:numRef>
          </c:val>
        </c:ser>
        <c:ser>
          <c:idx val="2"/>
          <c:order val="2"/>
          <c:tx>
            <c:strRef>
              <c:f>Tabelle1!$D$1</c:f>
              <c:strCache>
                <c:ptCount val="1"/>
                <c:pt idx="0">
                  <c:v>Bottom2 (peu d'avantages, peu d'offres intéressantes)</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2">
                  <c:v>Mâle [1054] (A)</c:v>
                </c:pt>
                <c:pt idx="3">
                  <c:v>Femelle [1038] (B)</c:v>
                </c:pt>
                <c:pt idx="5">
                  <c:v>SA [1054] (C)</c:v>
                </c:pt>
                <c:pt idx="6">
                  <c:v>SR [618] (D)</c:v>
                </c:pt>
                <c:pt idx="7">
                  <c:v>SI [420] (E)</c:v>
                </c:pt>
                <c:pt idx="8">
                  <c:v>Romanche [228] (F)</c:v>
                </c:pt>
              </c:strCache>
            </c:strRef>
          </c:cat>
          <c:val>
            <c:numRef>
              <c:f>Tabelle1!$D$2:$D$10</c:f>
              <c:numCache>
                <c:formatCode>General</c:formatCode>
                <c:ptCount val="9"/>
                <c:pt idx="0" formatCode="0%">
                  <c:v>0.22800000000000001</c:v>
                </c:pt>
                <c:pt idx="2" formatCode="0%">
                  <c:v>0.27</c:v>
                </c:pt>
                <c:pt idx="3" formatCode="0%">
                  <c:v>0.183</c:v>
                </c:pt>
                <c:pt idx="5" formatCode="0%">
                  <c:v>0.219</c:v>
                </c:pt>
                <c:pt idx="6" formatCode="0%">
                  <c:v>0.23799999999999999</c:v>
                </c:pt>
                <c:pt idx="7" formatCode="0%">
                  <c:v>0.28699999999999998</c:v>
                </c:pt>
                <c:pt idx="8" formatCode="0%">
                  <c:v>0.34699999999999998</c:v>
                </c:pt>
              </c:numCache>
            </c:numRef>
          </c:val>
        </c:ser>
        <c:dLbls>
          <c:showLegendKey val="0"/>
          <c:showVal val="0"/>
          <c:showCatName val="0"/>
          <c:showSerName val="0"/>
          <c:showPercent val="0"/>
          <c:showBubbleSize val="0"/>
        </c:dLbls>
        <c:gapWidth val="70"/>
        <c:overlap val="100"/>
        <c:axId val="138673536"/>
        <c:axId val="141329536"/>
      </c:barChart>
      <c:catAx>
        <c:axId val="138673536"/>
        <c:scaling>
          <c:orientation val="maxMin"/>
        </c:scaling>
        <c:delete val="0"/>
        <c:axPos val="l"/>
        <c:majorTickMark val="none"/>
        <c:minorTickMark val="none"/>
        <c:tickLblPos val="nextTo"/>
        <c:txPr>
          <a:bodyPr/>
          <a:lstStyle/>
          <a:p>
            <a:pPr algn="r">
              <a:defRPr sz="1000"/>
            </a:pPr>
            <a:endParaRPr lang="de-DE"/>
          </a:p>
        </c:txPr>
        <c:crossAx val="141329536"/>
        <c:crosses val="autoZero"/>
        <c:auto val="1"/>
        <c:lblAlgn val="ctr"/>
        <c:lblOffset val="100"/>
        <c:noMultiLvlLbl val="0"/>
      </c:catAx>
      <c:valAx>
        <c:axId val="141329536"/>
        <c:scaling>
          <c:orientation val="minMax"/>
        </c:scaling>
        <c:delete val="1"/>
        <c:axPos val="t"/>
        <c:numFmt formatCode="0%" sourceLinked="1"/>
        <c:majorTickMark val="out"/>
        <c:minorTickMark val="none"/>
        <c:tickLblPos val="nextTo"/>
        <c:crossAx val="138673536"/>
        <c:crosses val="autoZero"/>
        <c:crossBetween val="between"/>
      </c:valAx>
    </c:plotArea>
    <c:legend>
      <c:legendPos val="b"/>
      <c:layout>
        <c:manualLayout>
          <c:xMode val="edge"/>
          <c:yMode val="edge"/>
          <c:x val="0.12259076532805829"/>
          <c:y val="0.84262161390813972"/>
          <c:w val="0.87404399096814644"/>
          <c:h val="0.15737838609186028"/>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Top2 (Compensation suffisante pour l'utilisation de mes données)</c:v>
                </c:pt>
              </c:strCache>
            </c:strRef>
          </c:tx>
          <c:spPr>
            <a:solidFill>
              <a:srgbClr val="000000"/>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2">
                  <c:v>Mâle [1054] (A)</c:v>
                </c:pt>
                <c:pt idx="3">
                  <c:v>Femelle [1038] (B)</c:v>
                </c:pt>
                <c:pt idx="5">
                  <c:v>SA [1054] (C)</c:v>
                </c:pt>
                <c:pt idx="6">
                  <c:v>SR [618] (D)</c:v>
                </c:pt>
                <c:pt idx="7">
                  <c:v>SI [420] (E)</c:v>
                </c:pt>
                <c:pt idx="8">
                  <c:v>Romanche [228] (F)</c:v>
                </c:pt>
              </c:strCache>
            </c:strRef>
          </c:cat>
          <c:val>
            <c:numRef>
              <c:f>Tabelle1!$B$2:$B$10</c:f>
              <c:numCache>
                <c:formatCode>General</c:formatCode>
                <c:ptCount val="9"/>
                <c:pt idx="0" formatCode="0%">
                  <c:v>0.24399999999999999</c:v>
                </c:pt>
                <c:pt idx="2" formatCode="0%">
                  <c:v>0.23499999999999999</c:v>
                </c:pt>
                <c:pt idx="3" formatCode="0%">
                  <c:v>0.253</c:v>
                </c:pt>
                <c:pt idx="5" formatCode="0%">
                  <c:v>0.25600000000000001</c:v>
                </c:pt>
                <c:pt idx="6" formatCode="0%">
                  <c:v>0.22500000000000001</c:v>
                </c:pt>
                <c:pt idx="7" formatCode="0%">
                  <c:v>0.19</c:v>
                </c:pt>
                <c:pt idx="8" formatCode="0%">
                  <c:v>0.187</c:v>
                </c:pt>
              </c:numCache>
            </c:numRef>
          </c:val>
        </c:ser>
        <c:ser>
          <c:idx val="1"/>
          <c:order val="1"/>
          <c:tx>
            <c:strRef>
              <c:f>Tabelle1!$C$1</c:f>
              <c:strCache>
                <c:ptCount val="1"/>
                <c:pt idx="0">
                  <c:v>Centre</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2">
                  <c:v>Mâle [1054] (A)</c:v>
                </c:pt>
                <c:pt idx="3">
                  <c:v>Femelle [1038] (B)</c:v>
                </c:pt>
                <c:pt idx="5">
                  <c:v>SA [1054] (C)</c:v>
                </c:pt>
                <c:pt idx="6">
                  <c:v>SR [618] (D)</c:v>
                </c:pt>
                <c:pt idx="7">
                  <c:v>SI [420] (E)</c:v>
                </c:pt>
                <c:pt idx="8">
                  <c:v>Romanche [228] (F)</c:v>
                </c:pt>
              </c:strCache>
            </c:strRef>
          </c:cat>
          <c:val>
            <c:numRef>
              <c:f>Tabelle1!$C$2:$C$10</c:f>
              <c:numCache>
                <c:formatCode>General</c:formatCode>
                <c:ptCount val="9"/>
                <c:pt idx="0" formatCode="0%">
                  <c:v>0.34300000000000003</c:v>
                </c:pt>
                <c:pt idx="2" formatCode="0%">
                  <c:v>0.307</c:v>
                </c:pt>
                <c:pt idx="3" formatCode="0%">
                  <c:v>0.38100000000000001</c:v>
                </c:pt>
                <c:pt idx="5" formatCode="0%">
                  <c:v>0.35099999999999998</c:v>
                </c:pt>
                <c:pt idx="6" formatCode="0%">
                  <c:v>0.32</c:v>
                </c:pt>
                <c:pt idx="7" formatCode="0%">
                  <c:v>0.38</c:v>
                </c:pt>
                <c:pt idx="8" formatCode="0%">
                  <c:v>0.28699999999999998</c:v>
                </c:pt>
              </c:numCache>
            </c:numRef>
          </c:val>
        </c:ser>
        <c:ser>
          <c:idx val="2"/>
          <c:order val="2"/>
          <c:tx>
            <c:strRef>
              <c:f>Tabelle1!$D$1</c:f>
              <c:strCache>
                <c:ptCount val="1"/>
                <c:pt idx="0">
                  <c:v>Bottom2 (Compensation insuffisante pour l'utilisation de mes données)</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2">
                  <c:v>Mâle [1054] (A)</c:v>
                </c:pt>
                <c:pt idx="3">
                  <c:v>Femelle [1038] (B)</c:v>
                </c:pt>
                <c:pt idx="5">
                  <c:v>SA [1054] (C)</c:v>
                </c:pt>
                <c:pt idx="6">
                  <c:v>SR [618] (D)</c:v>
                </c:pt>
                <c:pt idx="7">
                  <c:v>SI [420] (E)</c:v>
                </c:pt>
                <c:pt idx="8">
                  <c:v>Romanche [228] (F)</c:v>
                </c:pt>
              </c:strCache>
            </c:strRef>
          </c:cat>
          <c:val>
            <c:numRef>
              <c:f>Tabelle1!$D$2:$D$10</c:f>
              <c:numCache>
                <c:formatCode>General</c:formatCode>
                <c:ptCount val="9"/>
                <c:pt idx="0" formatCode="0%">
                  <c:v>0.41299999999999998</c:v>
                </c:pt>
                <c:pt idx="2" formatCode="0%">
                  <c:v>0.45800000000000002</c:v>
                </c:pt>
                <c:pt idx="3" formatCode="0%">
                  <c:v>0.36599999999999999</c:v>
                </c:pt>
                <c:pt idx="5" formatCode="0%">
                  <c:v>0.39400000000000002</c:v>
                </c:pt>
                <c:pt idx="6" formatCode="0%">
                  <c:v>0.45500000000000002</c:v>
                </c:pt>
                <c:pt idx="7" formatCode="0%">
                  <c:v>0.43</c:v>
                </c:pt>
                <c:pt idx="8" formatCode="0%">
                  <c:v>0.52600000000000002</c:v>
                </c:pt>
              </c:numCache>
            </c:numRef>
          </c:val>
        </c:ser>
        <c:dLbls>
          <c:showLegendKey val="0"/>
          <c:showVal val="0"/>
          <c:showCatName val="0"/>
          <c:showSerName val="0"/>
          <c:showPercent val="0"/>
          <c:showBubbleSize val="0"/>
        </c:dLbls>
        <c:gapWidth val="70"/>
        <c:overlap val="100"/>
        <c:axId val="155814144"/>
        <c:axId val="150818816"/>
      </c:barChart>
      <c:catAx>
        <c:axId val="155814144"/>
        <c:scaling>
          <c:orientation val="maxMin"/>
        </c:scaling>
        <c:delete val="0"/>
        <c:axPos val="l"/>
        <c:majorTickMark val="none"/>
        <c:minorTickMark val="none"/>
        <c:tickLblPos val="nextTo"/>
        <c:txPr>
          <a:bodyPr/>
          <a:lstStyle/>
          <a:p>
            <a:pPr algn="r">
              <a:defRPr sz="1000"/>
            </a:pPr>
            <a:endParaRPr lang="de-DE"/>
          </a:p>
        </c:txPr>
        <c:crossAx val="150818816"/>
        <c:crosses val="autoZero"/>
        <c:auto val="1"/>
        <c:lblAlgn val="ctr"/>
        <c:lblOffset val="100"/>
        <c:noMultiLvlLbl val="0"/>
      </c:catAx>
      <c:valAx>
        <c:axId val="150818816"/>
        <c:scaling>
          <c:orientation val="minMax"/>
        </c:scaling>
        <c:delete val="1"/>
        <c:axPos val="t"/>
        <c:numFmt formatCode="0%" sourceLinked="1"/>
        <c:majorTickMark val="out"/>
        <c:minorTickMark val="none"/>
        <c:tickLblPos val="nextTo"/>
        <c:crossAx val="155814144"/>
        <c:crosses val="autoZero"/>
        <c:crossBetween val="between"/>
      </c:valAx>
    </c:plotArea>
    <c:legend>
      <c:legendPos val="b"/>
      <c:layout>
        <c:manualLayout>
          <c:xMode val="edge"/>
          <c:yMode val="edge"/>
          <c:x val="0.22797004905019499"/>
          <c:y val="0.84262161390813972"/>
          <c:w val="0.76866470724600977"/>
          <c:h val="0.15737838609186028"/>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34521832377808"/>
          <c:y val="7.0227205545740565E-2"/>
          <c:w val="0.50194461593692741"/>
          <c:h val="0.87303527194475994"/>
        </c:manualLayout>
      </c:layout>
      <c:barChart>
        <c:barDir val="bar"/>
        <c:grouping val="clustered"/>
        <c:varyColors val="0"/>
        <c:ser>
          <c:idx val="0"/>
          <c:order val="0"/>
          <c:tx>
            <c:strRef>
              <c:f>Tabelle1!$B$1</c:f>
              <c:strCache>
                <c:ptCount val="1"/>
                <c:pt idx="0">
                  <c:v>Spalte1</c:v>
                </c:pt>
              </c:strCache>
            </c:strRef>
          </c:tx>
          <c:spPr>
            <a:solidFill>
              <a:schemeClr val="accent1"/>
            </a:solidFill>
          </c:spPr>
          <c:invertIfNegative val="0"/>
          <c:dPt>
            <c:idx val="2"/>
            <c:invertIfNegative val="0"/>
            <c:bubble3D val="0"/>
          </c:dPt>
          <c:dPt>
            <c:idx val="3"/>
            <c:invertIfNegative val="0"/>
            <c:bubble3D val="0"/>
          </c:dPt>
          <c:dPt>
            <c:idx val="4"/>
            <c:invertIfNegative val="0"/>
            <c:bubble3D val="0"/>
          </c:dPt>
          <c:dPt>
            <c:idx val="17"/>
            <c:invertIfNegative val="0"/>
            <c:bubble3D val="0"/>
            <c:spPr>
              <a:solidFill>
                <a:schemeClr val="bg1">
                  <a:lumMod val="65000"/>
                </a:schemeClr>
              </a:solidFill>
            </c:spPr>
          </c:dPt>
          <c:dPt>
            <c:idx val="18"/>
            <c:invertIfNegative val="0"/>
            <c:bubble3D val="0"/>
            <c:spPr>
              <a:solidFill>
                <a:schemeClr val="bg1">
                  <a:lumMod val="75000"/>
                </a:schemeClr>
              </a:solidFill>
            </c:spPr>
          </c:dPt>
          <c:dPt>
            <c:idx val="25"/>
            <c:invertIfNegative val="0"/>
            <c:bubble3D val="0"/>
          </c:dPt>
          <c:dLbls>
            <c:txPr>
              <a:bodyPr/>
              <a:lstStyle/>
              <a:p>
                <a:pPr>
                  <a:defRPr sz="1000"/>
                </a:pPr>
                <a:endParaRPr lang="de-DE"/>
              </a:p>
            </c:txPr>
            <c:showLegendKey val="0"/>
            <c:showVal val="1"/>
            <c:showCatName val="0"/>
            <c:showSerName val="0"/>
            <c:showPercent val="0"/>
            <c:showBubbleSize val="0"/>
            <c:showLeaderLines val="0"/>
          </c:dLbls>
          <c:cat>
            <c:strRef>
              <c:f>Tabelle1!$A$2:$A$20</c:f>
              <c:strCache>
                <c:ptCount val="19"/>
                <c:pt idx="0">
                  <c:v>Publicité personalisée, marketing</c:v>
                </c:pt>
                <c:pt idx="1">
                  <c:v> Analyser les habitudes d'achat</c:v>
                </c:pt>
                <c:pt idx="2">
                  <c:v>Offres ciblées</c:v>
                </c:pt>
                <c:pt idx="3">
                  <c:v> Données sont transmis / vendues</c:v>
                </c:pt>
                <c:pt idx="4">
                  <c:v>Analyses statistiques</c:v>
                </c:pt>
                <c:pt idx="5">
                  <c:v>Analyse / gestion des produits</c:v>
                </c:pt>
                <c:pt idx="6">
                  <c:v> Données sont collectées, stockées</c:v>
                </c:pt>
                <c:pt idx="7">
                  <c:v>Créer des profiles des clients</c:v>
                </c:pt>
                <c:pt idx="8">
                  <c:v>Recherche de marché</c:v>
                </c:pt>
                <c:pt idx="9">
                  <c:v>Manipulation des clients</c:v>
                </c:pt>
                <c:pt idx="10">
                  <c:v>Surveillance, contrôle</c:v>
                </c:pt>
                <c:pt idx="11">
                  <c:v>Améliorer la logistique</c:v>
                </c:pt>
                <c:pt idx="12">
                  <c:v> Sentiment négatif, méfiance</c:v>
                </c:pt>
                <c:pt idx="13">
                  <c:v>A l'avantage des entreprises</c:v>
                </c:pt>
                <c:pt idx="14">
                  <c:v> Traitement confidentiel espéré</c:v>
                </c:pt>
                <c:pt idx="15">
                  <c:v>Formation des prix</c:v>
                </c:pt>
                <c:pt idx="16">
                  <c:v>Développement de nouveaux produits</c:v>
                </c:pt>
                <c:pt idx="17">
                  <c:v>Autre</c:v>
                </c:pt>
                <c:pt idx="18">
                  <c:v>Ne sais pas / pas de réponse</c:v>
                </c:pt>
              </c:strCache>
            </c:strRef>
          </c:cat>
          <c:val>
            <c:numRef>
              <c:f>Tabelle1!$B$2:$B$20</c:f>
              <c:numCache>
                <c:formatCode>0%</c:formatCode>
                <c:ptCount val="19"/>
                <c:pt idx="0">
                  <c:v>0.40100000000000002</c:v>
                </c:pt>
                <c:pt idx="1">
                  <c:v>0.29899999999999999</c:v>
                </c:pt>
                <c:pt idx="2">
                  <c:v>0.22700000000000001</c:v>
                </c:pt>
                <c:pt idx="3">
                  <c:v>0.125</c:v>
                </c:pt>
                <c:pt idx="4">
                  <c:v>0.111</c:v>
                </c:pt>
                <c:pt idx="5">
                  <c:v>8.5999999999999993E-2</c:v>
                </c:pt>
                <c:pt idx="6">
                  <c:v>6.3E-2</c:v>
                </c:pt>
                <c:pt idx="7">
                  <c:v>5.8999999999999997E-2</c:v>
                </c:pt>
                <c:pt idx="8">
                  <c:v>3.7999999999999999E-2</c:v>
                </c:pt>
                <c:pt idx="9">
                  <c:v>3.6999999999999998E-2</c:v>
                </c:pt>
                <c:pt idx="10">
                  <c:v>2.8000000000000001E-2</c:v>
                </c:pt>
                <c:pt idx="11">
                  <c:v>2.3E-2</c:v>
                </c:pt>
                <c:pt idx="12">
                  <c:v>2.1999999999999999E-2</c:v>
                </c:pt>
                <c:pt idx="13">
                  <c:v>1.7000000000000001E-2</c:v>
                </c:pt>
                <c:pt idx="14">
                  <c:v>1.0999999999999999E-2</c:v>
                </c:pt>
                <c:pt idx="15">
                  <c:v>1.0999999999999999E-2</c:v>
                </c:pt>
                <c:pt idx="16">
                  <c:v>1E-3</c:v>
                </c:pt>
                <c:pt idx="17">
                  <c:v>1.0999999999999999E-2</c:v>
                </c:pt>
                <c:pt idx="18">
                  <c:v>9.6000000000000002E-2</c:v>
                </c:pt>
              </c:numCache>
            </c:numRef>
          </c:val>
        </c:ser>
        <c:dLbls>
          <c:showLegendKey val="0"/>
          <c:showVal val="0"/>
          <c:showCatName val="0"/>
          <c:showSerName val="0"/>
          <c:showPercent val="0"/>
          <c:showBubbleSize val="0"/>
        </c:dLbls>
        <c:gapWidth val="100"/>
        <c:axId val="119645312"/>
        <c:axId val="119647616"/>
      </c:barChart>
      <c:catAx>
        <c:axId val="119645312"/>
        <c:scaling>
          <c:orientation val="maxMin"/>
        </c:scaling>
        <c:delete val="0"/>
        <c:axPos val="l"/>
        <c:majorTickMark val="none"/>
        <c:minorTickMark val="none"/>
        <c:tickLblPos val="nextTo"/>
        <c:txPr>
          <a:bodyPr/>
          <a:lstStyle/>
          <a:p>
            <a:pPr algn="r">
              <a:defRPr sz="1000"/>
            </a:pPr>
            <a:endParaRPr lang="de-DE"/>
          </a:p>
        </c:txPr>
        <c:crossAx val="119647616"/>
        <c:crossesAt val="0"/>
        <c:auto val="1"/>
        <c:lblAlgn val="ctr"/>
        <c:lblOffset val="100"/>
        <c:noMultiLvlLbl val="0"/>
      </c:catAx>
      <c:valAx>
        <c:axId val="119647616"/>
        <c:scaling>
          <c:orientation val="minMax"/>
          <c:max val="1"/>
          <c:min val="0"/>
        </c:scaling>
        <c:delete val="1"/>
        <c:axPos val="b"/>
        <c:numFmt formatCode="0%" sourceLinked="1"/>
        <c:majorTickMark val="none"/>
        <c:minorTickMark val="none"/>
        <c:tickLblPos val="nextTo"/>
        <c:crossAx val="119645312"/>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5988741899623"/>
          <c:y val="0.14292210767468499"/>
          <c:w val="0.49079789558842496"/>
          <c:h val="0.54108811716740512"/>
        </c:manualLayout>
      </c:layout>
      <c:doughnutChart>
        <c:varyColors val="1"/>
        <c:ser>
          <c:idx val="0"/>
          <c:order val="0"/>
          <c:tx>
            <c:strRef>
              <c:f>Tabelle1!$B$1</c:f>
              <c:strCache>
                <c:ptCount val="1"/>
                <c:pt idx="0">
                  <c:v>Spalte1</c:v>
                </c:pt>
              </c:strCache>
            </c:strRef>
          </c:tx>
          <c:spPr>
            <a:ln>
              <a:noFill/>
            </a:ln>
          </c:spPr>
          <c:dPt>
            <c:idx val="0"/>
            <c:bubble3D val="0"/>
            <c:spPr>
              <a:solidFill>
                <a:schemeClr val="accent1">
                  <a:lumMod val="75000"/>
                </a:schemeClr>
              </a:solidFill>
              <a:ln>
                <a:noFill/>
              </a:ln>
            </c:spPr>
          </c:dPt>
          <c:dPt>
            <c:idx val="1"/>
            <c:bubble3D val="0"/>
            <c:spPr>
              <a:solidFill>
                <a:schemeClr val="accent1">
                  <a:lumMod val="60000"/>
                  <a:lumOff val="40000"/>
                </a:schemeClr>
              </a:solidFill>
              <a:ln>
                <a:noFill/>
              </a:ln>
            </c:spPr>
          </c:dPt>
          <c:dPt>
            <c:idx val="2"/>
            <c:bubble3D val="0"/>
            <c:spPr>
              <a:solidFill>
                <a:schemeClr val="accent1">
                  <a:lumMod val="40000"/>
                  <a:lumOff val="60000"/>
                </a:schemeClr>
              </a:solidFill>
              <a:ln>
                <a:noFill/>
              </a:ln>
            </c:spPr>
          </c:dPt>
          <c:dPt>
            <c:idx val="3"/>
            <c:bubble3D val="0"/>
            <c:spPr>
              <a:solidFill>
                <a:schemeClr val="accent1">
                  <a:lumMod val="20000"/>
                  <a:lumOff val="80000"/>
                </a:schemeClr>
              </a:solidFill>
              <a:ln>
                <a:noFill/>
              </a:ln>
            </c:spPr>
          </c:dPt>
          <c:dPt>
            <c:idx val="4"/>
            <c:bubble3D val="0"/>
            <c:spPr>
              <a:solidFill>
                <a:schemeClr val="bg1">
                  <a:lumMod val="75000"/>
                </a:schemeClr>
              </a:solidFill>
              <a:ln>
                <a:noFill/>
              </a:ln>
            </c:spPr>
          </c:dPt>
          <c:dLbls>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Tabelle1!$A$2:$A$3</c:f>
              <c:strCache>
                <c:ptCount val="2"/>
                <c:pt idx="0">
                  <c:v>Oui</c:v>
                </c:pt>
                <c:pt idx="1">
                  <c:v>Non</c:v>
                </c:pt>
              </c:strCache>
            </c:strRef>
          </c:cat>
          <c:val>
            <c:numRef>
              <c:f>Tabelle1!$B$2:$B$3</c:f>
              <c:numCache>
                <c:formatCode>0%</c:formatCode>
                <c:ptCount val="2"/>
                <c:pt idx="0">
                  <c:v>0.92500000000000004</c:v>
                </c:pt>
                <c:pt idx="1">
                  <c:v>7.4999999999999997E-2</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42979435083883855"/>
          <c:y val="0.67203350515463922"/>
          <c:w val="0.14804075477411707"/>
          <c:h val="0.16515979934772054"/>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42501691682975"/>
          <c:y val="1.8825374980426742E-2"/>
          <c:w val="0.7223584808427661"/>
          <c:h val="0.81399560269686"/>
        </c:manualLayout>
      </c:layout>
      <c:barChart>
        <c:barDir val="bar"/>
        <c:grouping val="percentStacked"/>
        <c:varyColors val="0"/>
        <c:ser>
          <c:idx val="0"/>
          <c:order val="0"/>
          <c:tx>
            <c:strRef>
              <c:f>Tabelle1!$B$1</c:f>
              <c:strCache>
                <c:ptCount val="1"/>
                <c:pt idx="0">
                  <c:v>Oui, toujours</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Tabelle1!$B$2:$B$7</c:f>
              <c:numCache>
                <c:formatCode>General</c:formatCode>
                <c:ptCount val="6"/>
                <c:pt idx="0" formatCode="0%">
                  <c:v>8.3000000000000004E-2</c:v>
                </c:pt>
                <c:pt idx="2" formatCode="0%">
                  <c:v>7.1999999999999995E-2</c:v>
                </c:pt>
                <c:pt idx="3" formatCode="0%">
                  <c:v>0.108</c:v>
                </c:pt>
                <c:pt idx="4" formatCode="0%">
                  <c:v>8.5000000000000006E-2</c:v>
                </c:pt>
                <c:pt idx="5" formatCode="0%">
                  <c:v>0.187</c:v>
                </c:pt>
              </c:numCache>
            </c:numRef>
          </c:val>
        </c:ser>
        <c:ser>
          <c:idx val="1"/>
          <c:order val="1"/>
          <c:tx>
            <c:strRef>
              <c:f>Tabelle1!$C$1</c:f>
              <c:strCache>
                <c:ptCount val="1"/>
                <c:pt idx="0">
                  <c:v>Oui, parfois</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Tabelle1!$C$2:$C$7</c:f>
              <c:numCache>
                <c:formatCode>General</c:formatCode>
                <c:ptCount val="6"/>
                <c:pt idx="0" formatCode="0%">
                  <c:v>0.34200000000000003</c:v>
                </c:pt>
                <c:pt idx="2" formatCode="0%">
                  <c:v>0.35699999999999998</c:v>
                </c:pt>
                <c:pt idx="3" formatCode="0%">
                  <c:v>0.312</c:v>
                </c:pt>
                <c:pt idx="4" formatCode="0%">
                  <c:v>0.32700000000000001</c:v>
                </c:pt>
                <c:pt idx="5" formatCode="0%">
                  <c:v>0.38700000000000001</c:v>
                </c:pt>
              </c:numCache>
            </c:numRef>
          </c:val>
        </c:ser>
        <c:ser>
          <c:idx val="2"/>
          <c:order val="2"/>
          <c:tx>
            <c:strRef>
              <c:f>Tabelle1!$D$1</c:f>
              <c:strCache>
                <c:ptCount val="1"/>
                <c:pt idx="0">
                  <c:v>Non, en règle générale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Tabelle1!$D$2:$D$7</c:f>
              <c:numCache>
                <c:formatCode>General</c:formatCode>
                <c:ptCount val="6"/>
                <c:pt idx="0" formatCode="0%">
                  <c:v>0.40899999999999997</c:v>
                </c:pt>
                <c:pt idx="2" formatCode="0%">
                  <c:v>0.42099999999999999</c:v>
                </c:pt>
                <c:pt idx="3" formatCode="0%">
                  <c:v>0.378</c:v>
                </c:pt>
                <c:pt idx="4" formatCode="0%">
                  <c:v>0.43</c:v>
                </c:pt>
                <c:pt idx="5" formatCode="0%">
                  <c:v>0.28199999999999997</c:v>
                </c:pt>
              </c:numCache>
            </c:numRef>
          </c:val>
        </c:ser>
        <c:ser>
          <c:idx val="3"/>
          <c:order val="3"/>
          <c:tx>
            <c:strRef>
              <c:f>Tabelle1!$E$1</c:f>
              <c:strCache>
                <c:ptCount val="1"/>
                <c:pt idx="0">
                  <c:v>Non, jamais</c:v>
                </c:pt>
              </c:strCache>
            </c:strRef>
          </c:tx>
          <c:spPr>
            <a:solidFill>
              <a:schemeClr val="accent1">
                <a:lumMod val="40000"/>
                <a:lumOff val="60000"/>
              </a:schemeClr>
            </a:solidFill>
          </c:spPr>
          <c:invertIfNegative val="0"/>
          <c:dLbls>
            <c:txPr>
              <a:bodyPr/>
              <a:lstStyle/>
              <a:p>
                <a:pPr algn="ctr">
                  <a:defRPr lang="de-CH"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Tabelle1!$E$2:$E$7</c:f>
              <c:numCache>
                <c:formatCode>General</c:formatCode>
                <c:ptCount val="6"/>
                <c:pt idx="0" formatCode="0%">
                  <c:v>0.16600000000000001</c:v>
                </c:pt>
                <c:pt idx="2" formatCode="0%">
                  <c:v>0.151</c:v>
                </c:pt>
                <c:pt idx="3" formatCode="0%">
                  <c:v>0.20200000000000001</c:v>
                </c:pt>
                <c:pt idx="4" formatCode="0%">
                  <c:v>0.158</c:v>
                </c:pt>
                <c:pt idx="5" formatCode="0%">
                  <c:v>0.14399999999999999</c:v>
                </c:pt>
              </c:numCache>
            </c:numRef>
          </c:val>
        </c:ser>
        <c:dLbls>
          <c:showLegendKey val="0"/>
          <c:showVal val="0"/>
          <c:showCatName val="0"/>
          <c:showSerName val="0"/>
          <c:showPercent val="0"/>
          <c:showBubbleSize val="0"/>
        </c:dLbls>
        <c:gapWidth val="70"/>
        <c:overlap val="100"/>
        <c:axId val="119777536"/>
        <c:axId val="119791616"/>
      </c:barChart>
      <c:catAx>
        <c:axId val="119777536"/>
        <c:scaling>
          <c:orientation val="maxMin"/>
        </c:scaling>
        <c:delete val="0"/>
        <c:axPos val="l"/>
        <c:majorTickMark val="none"/>
        <c:minorTickMark val="none"/>
        <c:tickLblPos val="nextTo"/>
        <c:txPr>
          <a:bodyPr/>
          <a:lstStyle/>
          <a:p>
            <a:pPr algn="r">
              <a:defRPr sz="1000"/>
            </a:pPr>
            <a:endParaRPr lang="de-DE"/>
          </a:p>
        </c:txPr>
        <c:crossAx val="119791616"/>
        <c:crosses val="autoZero"/>
        <c:auto val="1"/>
        <c:lblAlgn val="ctr"/>
        <c:lblOffset val="100"/>
        <c:noMultiLvlLbl val="0"/>
      </c:catAx>
      <c:valAx>
        <c:axId val="119791616"/>
        <c:scaling>
          <c:orientation val="minMax"/>
        </c:scaling>
        <c:delete val="1"/>
        <c:axPos val="t"/>
        <c:numFmt formatCode="0%" sourceLinked="1"/>
        <c:majorTickMark val="out"/>
        <c:minorTickMark val="none"/>
        <c:tickLblPos val="nextTo"/>
        <c:crossAx val="119777536"/>
        <c:crosses val="autoZero"/>
        <c:crossBetween val="between"/>
      </c:valAx>
    </c:plotArea>
    <c:legend>
      <c:legendPos val="b"/>
      <c:layout>
        <c:manualLayout>
          <c:xMode val="edge"/>
          <c:yMode val="edge"/>
          <c:x val="0.24742474902639661"/>
          <c:y val="0.84262161390813972"/>
          <c:w val="0.7514336533653968"/>
          <c:h val="0.1146492867889580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 j'utilise déjà un assistant vocal sur smartphone</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Tabelle1!$B$2:$B$7</c:f>
              <c:numCache>
                <c:formatCode>General</c:formatCode>
                <c:ptCount val="6"/>
                <c:pt idx="0" formatCode="0%">
                  <c:v>0.151</c:v>
                </c:pt>
                <c:pt idx="2" formatCode="0%">
                  <c:v>0.14099999999999999</c:v>
                </c:pt>
                <c:pt idx="3" formatCode="0%">
                  <c:v>0.16400000000000001</c:v>
                </c:pt>
                <c:pt idx="4" formatCode="0%">
                  <c:v>0.23400000000000001</c:v>
                </c:pt>
                <c:pt idx="5" formatCode="0%">
                  <c:v>0.26900000000000002</c:v>
                </c:pt>
              </c:numCache>
            </c:numRef>
          </c:val>
        </c:ser>
        <c:ser>
          <c:idx val="1"/>
          <c:order val="1"/>
          <c:tx>
            <c:strRef>
              <c:f>Tabelle1!$C$1</c:f>
              <c:strCache>
                <c:ptCount val="1"/>
                <c:pt idx="0">
                  <c:v>Non, je n'utilise pas encore d'assistant vocal sur smartphone mais je pourrais l'envisager pour l'avenir</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Tabelle1!$C$2:$C$7</c:f>
              <c:numCache>
                <c:formatCode>General</c:formatCode>
                <c:ptCount val="6"/>
                <c:pt idx="0" formatCode="0%">
                  <c:v>0.27900000000000003</c:v>
                </c:pt>
                <c:pt idx="2" formatCode="0%">
                  <c:v>0.26300000000000001</c:v>
                </c:pt>
                <c:pt idx="3" formatCode="0%">
                  <c:v>0.30099999999999999</c:v>
                </c:pt>
                <c:pt idx="4" formatCode="0%">
                  <c:v>0.36299999999999999</c:v>
                </c:pt>
                <c:pt idx="5" formatCode="0%">
                  <c:v>0.25700000000000001</c:v>
                </c:pt>
              </c:numCache>
            </c:numRef>
          </c:val>
        </c:ser>
        <c:ser>
          <c:idx val="2"/>
          <c:order val="2"/>
          <c:tx>
            <c:strRef>
              <c:f>Tabelle1!$D$1</c:f>
              <c:strCache>
                <c:ptCount val="1"/>
                <c:pt idx="0">
                  <c:v>Non, je n'utiliserai pas d'assistant vocal sur smartphone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Tabelle1!$D$2:$D$7</c:f>
              <c:numCache>
                <c:formatCode>General</c:formatCode>
                <c:ptCount val="6"/>
                <c:pt idx="0" formatCode="0%">
                  <c:v>0.56999999999999995</c:v>
                </c:pt>
                <c:pt idx="2" formatCode="0%">
                  <c:v>0.59599999999999997</c:v>
                </c:pt>
                <c:pt idx="3" formatCode="0%">
                  <c:v>0.53500000000000003</c:v>
                </c:pt>
                <c:pt idx="4" formatCode="0%">
                  <c:v>0.40400000000000003</c:v>
                </c:pt>
                <c:pt idx="5" formatCode="0%">
                  <c:v>0.47399999999999998</c:v>
                </c:pt>
              </c:numCache>
            </c:numRef>
          </c:val>
        </c:ser>
        <c:dLbls>
          <c:showLegendKey val="0"/>
          <c:showVal val="0"/>
          <c:showCatName val="0"/>
          <c:showSerName val="0"/>
          <c:showPercent val="0"/>
          <c:showBubbleSize val="0"/>
        </c:dLbls>
        <c:gapWidth val="70"/>
        <c:overlap val="100"/>
        <c:axId val="119001088"/>
        <c:axId val="119004544"/>
      </c:barChart>
      <c:catAx>
        <c:axId val="119001088"/>
        <c:scaling>
          <c:orientation val="maxMin"/>
        </c:scaling>
        <c:delete val="0"/>
        <c:axPos val="l"/>
        <c:majorTickMark val="none"/>
        <c:minorTickMark val="none"/>
        <c:tickLblPos val="nextTo"/>
        <c:txPr>
          <a:bodyPr/>
          <a:lstStyle/>
          <a:p>
            <a:pPr algn="r">
              <a:defRPr sz="1000"/>
            </a:pPr>
            <a:endParaRPr lang="de-DE"/>
          </a:p>
        </c:txPr>
        <c:crossAx val="119004544"/>
        <c:crosses val="autoZero"/>
        <c:auto val="1"/>
        <c:lblAlgn val="ctr"/>
        <c:lblOffset val="100"/>
        <c:noMultiLvlLbl val="0"/>
      </c:catAx>
      <c:valAx>
        <c:axId val="119004544"/>
        <c:scaling>
          <c:orientation val="minMax"/>
        </c:scaling>
        <c:delete val="1"/>
        <c:axPos val="t"/>
        <c:numFmt formatCode="0%" sourceLinked="1"/>
        <c:majorTickMark val="out"/>
        <c:minorTickMark val="none"/>
        <c:tickLblPos val="nextTo"/>
        <c:crossAx val="119001088"/>
        <c:crosses val="autoZero"/>
        <c:crossBetween val="between"/>
      </c:valAx>
    </c:plotArea>
    <c:legend>
      <c:legendPos val="b"/>
      <c:layout>
        <c:manualLayout>
          <c:xMode val="edge"/>
          <c:yMode val="edge"/>
          <c:x val="0.11610588632977296"/>
          <c:y val="0.84262161390813972"/>
          <c:w val="0.79927927987647152"/>
          <c:h val="0.1291245374981646"/>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 j'utilise déjà une enceinte connectée à la maison</c:v>
                </c:pt>
              </c:strCache>
            </c:strRef>
          </c:tx>
          <c:spPr>
            <a:solidFill>
              <a:schemeClr val="tx2"/>
            </a:solidFill>
          </c:spPr>
          <c:invertIfNegative val="0"/>
          <c:dLbls>
            <c:dLbl>
              <c:idx val="2"/>
              <c:delete val="1"/>
            </c:dLbl>
            <c:dLbl>
              <c:idx val="4"/>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c:v>
                </c:pt>
                <c:pt idx="3">
                  <c:v>SR [618]</c:v>
                </c:pt>
                <c:pt idx="4">
                  <c:v>SI [420]</c:v>
                </c:pt>
                <c:pt idx="5">
                  <c:v>Romanche [228]</c:v>
                </c:pt>
              </c:strCache>
            </c:strRef>
          </c:cat>
          <c:val>
            <c:numRef>
              <c:f>Tabelle1!$B$2:$B$7</c:f>
              <c:numCache>
                <c:formatCode>General</c:formatCode>
                <c:ptCount val="6"/>
                <c:pt idx="0" formatCode="0%">
                  <c:v>3.5000000000000003E-2</c:v>
                </c:pt>
                <c:pt idx="2" formatCode="0%">
                  <c:v>2.1999999999999999E-2</c:v>
                </c:pt>
                <c:pt idx="3" formatCode="0%">
                  <c:v>6.7000000000000004E-2</c:v>
                </c:pt>
                <c:pt idx="4" formatCode="0%">
                  <c:v>2.1999999999999999E-2</c:v>
                </c:pt>
                <c:pt idx="5" formatCode="0%">
                  <c:v>0.04</c:v>
                </c:pt>
              </c:numCache>
            </c:numRef>
          </c:val>
        </c:ser>
        <c:ser>
          <c:idx val="1"/>
          <c:order val="1"/>
          <c:tx>
            <c:strRef>
              <c:f>Tabelle1!$C$1</c:f>
              <c:strCache>
                <c:ptCount val="1"/>
                <c:pt idx="0">
                  <c:v>Non, je n'utilise pas encore d'enceinte connectée mais j'ai l'intention d'en acheter une prochainement</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c:v>
                </c:pt>
                <c:pt idx="3">
                  <c:v>SR [618]</c:v>
                </c:pt>
                <c:pt idx="4">
                  <c:v>SI [420]</c:v>
                </c:pt>
                <c:pt idx="5">
                  <c:v>Romanche [228]</c:v>
                </c:pt>
              </c:strCache>
            </c:strRef>
          </c:cat>
          <c:val>
            <c:numRef>
              <c:f>Tabelle1!$C$2:$C$7</c:f>
              <c:numCache>
                <c:formatCode>General</c:formatCode>
                <c:ptCount val="6"/>
                <c:pt idx="0" formatCode="0%">
                  <c:v>0.189</c:v>
                </c:pt>
                <c:pt idx="2" formatCode="0%">
                  <c:v>0.17799999999999999</c:v>
                </c:pt>
                <c:pt idx="3" formatCode="0%">
                  <c:v>0.191</c:v>
                </c:pt>
                <c:pt idx="4" formatCode="0%">
                  <c:v>0.32600000000000001</c:v>
                </c:pt>
                <c:pt idx="5" formatCode="0%">
                  <c:v>0.16900000000000001</c:v>
                </c:pt>
              </c:numCache>
            </c:numRef>
          </c:val>
        </c:ser>
        <c:ser>
          <c:idx val="2"/>
          <c:order val="2"/>
          <c:tx>
            <c:strRef>
              <c:f>Tabelle1!$D$1</c:f>
              <c:strCache>
                <c:ptCount val="1"/>
                <c:pt idx="0">
                  <c:v>Non, je n'utiliserai pas d'enceinte connectée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c:v>
                </c:pt>
                <c:pt idx="3">
                  <c:v>SR [618]</c:v>
                </c:pt>
                <c:pt idx="4">
                  <c:v>SI [420]</c:v>
                </c:pt>
                <c:pt idx="5">
                  <c:v>Romanche [228]</c:v>
                </c:pt>
              </c:strCache>
            </c:strRef>
          </c:cat>
          <c:val>
            <c:numRef>
              <c:f>Tabelle1!$D$2:$D$7</c:f>
              <c:numCache>
                <c:formatCode>General</c:formatCode>
                <c:ptCount val="6"/>
                <c:pt idx="0" formatCode="0%">
                  <c:v>0.77700000000000002</c:v>
                </c:pt>
                <c:pt idx="2" formatCode="0%">
                  <c:v>0.8</c:v>
                </c:pt>
                <c:pt idx="3" formatCode="0%">
                  <c:v>0.74199999999999999</c:v>
                </c:pt>
                <c:pt idx="4" formatCode="0%">
                  <c:v>0.65300000000000002</c:v>
                </c:pt>
                <c:pt idx="5" formatCode="0%">
                  <c:v>0.79100000000000004</c:v>
                </c:pt>
              </c:numCache>
            </c:numRef>
          </c:val>
        </c:ser>
        <c:dLbls>
          <c:showLegendKey val="0"/>
          <c:showVal val="0"/>
          <c:showCatName val="0"/>
          <c:showSerName val="0"/>
          <c:showPercent val="0"/>
          <c:showBubbleSize val="0"/>
        </c:dLbls>
        <c:gapWidth val="70"/>
        <c:overlap val="100"/>
        <c:axId val="136449408"/>
        <c:axId val="138664192"/>
      </c:barChart>
      <c:catAx>
        <c:axId val="136449408"/>
        <c:scaling>
          <c:orientation val="maxMin"/>
        </c:scaling>
        <c:delete val="0"/>
        <c:axPos val="l"/>
        <c:majorTickMark val="none"/>
        <c:minorTickMark val="none"/>
        <c:tickLblPos val="nextTo"/>
        <c:txPr>
          <a:bodyPr/>
          <a:lstStyle/>
          <a:p>
            <a:pPr algn="r">
              <a:defRPr sz="1000"/>
            </a:pPr>
            <a:endParaRPr lang="de-DE"/>
          </a:p>
        </c:txPr>
        <c:crossAx val="138664192"/>
        <c:crosses val="autoZero"/>
        <c:auto val="1"/>
        <c:lblAlgn val="ctr"/>
        <c:lblOffset val="100"/>
        <c:noMultiLvlLbl val="0"/>
      </c:catAx>
      <c:valAx>
        <c:axId val="138664192"/>
        <c:scaling>
          <c:orientation val="minMax"/>
        </c:scaling>
        <c:delete val="1"/>
        <c:axPos val="t"/>
        <c:numFmt formatCode="0%" sourceLinked="1"/>
        <c:majorTickMark val="out"/>
        <c:minorTickMark val="none"/>
        <c:tickLblPos val="nextTo"/>
        <c:crossAx val="136449408"/>
        <c:crosses val="autoZero"/>
        <c:crossBetween val="between"/>
      </c:valAx>
    </c:plotArea>
    <c:legend>
      <c:legendPos val="b"/>
      <c:layout>
        <c:manualLayout>
          <c:xMode val="edge"/>
          <c:yMode val="edge"/>
          <c:x val="0.11610588632977296"/>
          <c:y val="0.84262161390813972"/>
          <c:w val="0.79927927987647152"/>
          <c:h val="0.1291245374981646"/>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c:v>
                </c:pt>
                <c:pt idx="3">
                  <c:v>30-44 ans [569]</c:v>
                </c:pt>
                <c:pt idx="4">
                  <c:v>45-59 ans [621]</c:v>
                </c:pt>
                <c:pt idx="5">
                  <c:v>60-79 ans [425]</c:v>
                </c:pt>
              </c:strCache>
            </c:strRef>
          </c:cat>
          <c:val>
            <c:numRef>
              <c:f>Tabelle1!$B$2:$B$7</c:f>
              <c:numCache>
                <c:formatCode>General</c:formatCode>
                <c:ptCount val="6"/>
                <c:pt idx="0" formatCode="0%">
                  <c:v>0.38500000000000001</c:v>
                </c:pt>
                <c:pt idx="2" formatCode="0%">
                  <c:v>0.38900000000000001</c:v>
                </c:pt>
                <c:pt idx="3" formatCode="0%">
                  <c:v>0.43099999999999999</c:v>
                </c:pt>
                <c:pt idx="4" formatCode="0%">
                  <c:v>0.377</c:v>
                </c:pt>
                <c:pt idx="5" formatCode="0%">
                  <c:v>0.318</c:v>
                </c:pt>
              </c:numCache>
            </c:numRef>
          </c:val>
        </c:ser>
        <c:ser>
          <c:idx val="1"/>
          <c:order val="1"/>
          <c:tx>
            <c:strRef>
              <c:f>Tabelle1!$C$1</c:f>
              <c:strCache>
                <c:ptCount val="1"/>
                <c:pt idx="0">
                  <c:v>Non</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c:v>
                </c:pt>
                <c:pt idx="3">
                  <c:v>30-44 ans [569]</c:v>
                </c:pt>
                <c:pt idx="4">
                  <c:v>45-59 ans [621]</c:v>
                </c:pt>
                <c:pt idx="5">
                  <c:v>60-79 ans [425]</c:v>
                </c:pt>
              </c:strCache>
            </c:strRef>
          </c:cat>
          <c:val>
            <c:numRef>
              <c:f>Tabelle1!$C$2:$C$7</c:f>
              <c:numCache>
                <c:formatCode>General</c:formatCode>
                <c:ptCount val="6"/>
                <c:pt idx="0" formatCode="0%">
                  <c:v>0.437</c:v>
                </c:pt>
                <c:pt idx="2" formatCode="0%">
                  <c:v>0.51</c:v>
                </c:pt>
                <c:pt idx="3" formatCode="0%">
                  <c:v>0.434</c:v>
                </c:pt>
                <c:pt idx="4" formatCode="0%">
                  <c:v>0.42699999999999999</c:v>
                </c:pt>
                <c:pt idx="5" formatCode="0%">
                  <c:v>0.35799999999999998</c:v>
                </c:pt>
              </c:numCache>
            </c:numRef>
          </c:val>
        </c:ser>
        <c:ser>
          <c:idx val="2"/>
          <c:order val="2"/>
          <c:tx>
            <c:strRef>
              <c:f>Tabelle1!$D$1</c:f>
              <c:strCache>
                <c:ptCount val="1"/>
                <c:pt idx="0">
                  <c:v>Je ne sais pas</c:v>
                </c:pt>
              </c:strCache>
            </c:strRef>
          </c:tx>
          <c:spPr>
            <a:solidFill>
              <a:schemeClr val="bg1">
                <a:lumMod val="75000"/>
              </a:schemeClr>
            </a:solidFill>
          </c:spPr>
          <c:invertIfNegative val="0"/>
          <c:dLbls>
            <c:txPr>
              <a:bodyPr/>
              <a:lstStyle/>
              <a:p>
                <a:pPr>
                  <a:defRPr sz="1000">
                    <a:solidFill>
                      <a:schemeClr val="tx1"/>
                    </a:solidFill>
                  </a:defRPr>
                </a:pPr>
                <a:endParaRPr lang="de-DE"/>
              </a:p>
            </c:txPr>
            <c:showLegendKey val="0"/>
            <c:showVal val="1"/>
            <c:showCatName val="0"/>
            <c:showSerName val="0"/>
            <c:showPercent val="0"/>
            <c:showBubbleSize val="0"/>
            <c:showLeaderLines val="0"/>
          </c:dLbls>
          <c:cat>
            <c:strRef>
              <c:f>Tabelle1!$A$2:$A$7</c:f>
              <c:strCache>
                <c:ptCount val="6"/>
                <c:pt idx="2">
                  <c:v>15-29 ans [477]</c:v>
                </c:pt>
                <c:pt idx="3">
                  <c:v>30-44 ans [569]</c:v>
                </c:pt>
                <c:pt idx="4">
                  <c:v>45-59 ans [621]</c:v>
                </c:pt>
                <c:pt idx="5">
                  <c:v>60-79 ans [425]</c:v>
                </c:pt>
              </c:strCache>
            </c:strRef>
          </c:cat>
          <c:val>
            <c:numRef>
              <c:f>Tabelle1!$D$2:$D$7</c:f>
              <c:numCache>
                <c:formatCode>General</c:formatCode>
                <c:ptCount val="6"/>
                <c:pt idx="0" formatCode="0%">
                  <c:v>0.17799999999999999</c:v>
                </c:pt>
                <c:pt idx="2" formatCode="0%">
                  <c:v>0.10100000000000001</c:v>
                </c:pt>
                <c:pt idx="3" formatCode="0%">
                  <c:v>0.13500000000000001</c:v>
                </c:pt>
                <c:pt idx="4" formatCode="0%">
                  <c:v>0.19600000000000001</c:v>
                </c:pt>
                <c:pt idx="5" formatCode="0%">
                  <c:v>0.32400000000000001</c:v>
                </c:pt>
              </c:numCache>
            </c:numRef>
          </c:val>
        </c:ser>
        <c:dLbls>
          <c:showLegendKey val="0"/>
          <c:showVal val="0"/>
          <c:showCatName val="0"/>
          <c:showSerName val="0"/>
          <c:showPercent val="0"/>
          <c:showBubbleSize val="0"/>
        </c:dLbls>
        <c:gapWidth val="70"/>
        <c:overlap val="100"/>
        <c:axId val="155312512"/>
        <c:axId val="155314048"/>
      </c:barChart>
      <c:catAx>
        <c:axId val="155312512"/>
        <c:scaling>
          <c:orientation val="maxMin"/>
        </c:scaling>
        <c:delete val="0"/>
        <c:axPos val="l"/>
        <c:majorTickMark val="none"/>
        <c:minorTickMark val="none"/>
        <c:tickLblPos val="nextTo"/>
        <c:txPr>
          <a:bodyPr/>
          <a:lstStyle/>
          <a:p>
            <a:pPr algn="r">
              <a:defRPr sz="1000"/>
            </a:pPr>
            <a:endParaRPr lang="de-DE"/>
          </a:p>
        </c:txPr>
        <c:crossAx val="155314048"/>
        <c:crosses val="autoZero"/>
        <c:auto val="1"/>
        <c:lblAlgn val="ctr"/>
        <c:lblOffset val="100"/>
        <c:noMultiLvlLbl val="0"/>
      </c:catAx>
      <c:valAx>
        <c:axId val="155314048"/>
        <c:scaling>
          <c:orientation val="minMax"/>
        </c:scaling>
        <c:delete val="1"/>
        <c:axPos val="t"/>
        <c:numFmt formatCode="0%" sourceLinked="1"/>
        <c:majorTickMark val="out"/>
        <c:minorTickMark val="none"/>
        <c:tickLblPos val="nextTo"/>
        <c:crossAx val="155312512"/>
        <c:crosses val="autoZero"/>
        <c:crossBetween val="between"/>
      </c:valAx>
    </c:plotArea>
    <c:legend>
      <c:legendPos val="b"/>
      <c:layout>
        <c:manualLayout>
          <c:xMode val="edge"/>
          <c:yMode val="edge"/>
          <c:x val="0.11610588632977296"/>
          <c:y val="0.84262161390813972"/>
          <c:w val="0.79927927987647152"/>
          <c:h val="0.1291245374981646"/>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 tous les jours</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c:v>
                </c:pt>
                <c:pt idx="3">
                  <c:v>30-44 ans [569]</c:v>
                </c:pt>
                <c:pt idx="4">
                  <c:v>45-59 ans [621]</c:v>
                </c:pt>
                <c:pt idx="5">
                  <c:v>60-79 ans [425]</c:v>
                </c:pt>
              </c:strCache>
            </c:strRef>
          </c:cat>
          <c:val>
            <c:numRef>
              <c:f>Tabelle1!$B$2:$B$7</c:f>
              <c:numCache>
                <c:formatCode>General</c:formatCode>
                <c:ptCount val="6"/>
                <c:pt idx="0" formatCode="0%">
                  <c:v>0.308</c:v>
                </c:pt>
                <c:pt idx="2" formatCode="0%">
                  <c:v>0.55800000000000005</c:v>
                </c:pt>
                <c:pt idx="3" formatCode="0%">
                  <c:v>0.34499999999999997</c:v>
                </c:pt>
                <c:pt idx="4" formatCode="0%">
                  <c:v>0.17599999999999999</c:v>
                </c:pt>
                <c:pt idx="5" formatCode="0%">
                  <c:v>0.11799999999999999</c:v>
                </c:pt>
              </c:numCache>
            </c:numRef>
          </c:val>
        </c:ser>
        <c:ser>
          <c:idx val="1"/>
          <c:order val="1"/>
          <c:tx>
            <c:strRef>
              <c:f>Tabelle1!$C$1</c:f>
              <c:strCache>
                <c:ptCount val="1"/>
                <c:pt idx="0">
                  <c:v>Oui, une à plusieurs fois par semaine</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c:v>
                </c:pt>
                <c:pt idx="3">
                  <c:v>30-44 ans [569]</c:v>
                </c:pt>
                <c:pt idx="4">
                  <c:v>45-59 ans [621]</c:v>
                </c:pt>
                <c:pt idx="5">
                  <c:v>60-79 ans [425]</c:v>
                </c:pt>
              </c:strCache>
            </c:strRef>
          </c:cat>
          <c:val>
            <c:numRef>
              <c:f>Tabelle1!$C$2:$C$7</c:f>
              <c:numCache>
                <c:formatCode>General</c:formatCode>
                <c:ptCount val="6"/>
                <c:pt idx="0" formatCode="0%">
                  <c:v>0.18</c:v>
                </c:pt>
                <c:pt idx="2" formatCode="0%">
                  <c:v>0.17299999999999999</c:v>
                </c:pt>
                <c:pt idx="3" formatCode="0%">
                  <c:v>0.182</c:v>
                </c:pt>
                <c:pt idx="4" formatCode="0%">
                  <c:v>0.2</c:v>
                </c:pt>
                <c:pt idx="5" formatCode="0%">
                  <c:v>0.155</c:v>
                </c:pt>
              </c:numCache>
            </c:numRef>
          </c:val>
        </c:ser>
        <c:ser>
          <c:idx val="2"/>
          <c:order val="2"/>
          <c:tx>
            <c:strRef>
              <c:f>Tabelle1!$D$1</c:f>
              <c:strCache>
                <c:ptCount val="1"/>
                <c:pt idx="0">
                  <c:v>Oui, moins d'une fois par semaine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c:v>
                </c:pt>
                <c:pt idx="3">
                  <c:v>30-44 ans [569]</c:v>
                </c:pt>
                <c:pt idx="4">
                  <c:v>45-59 ans [621]</c:v>
                </c:pt>
                <c:pt idx="5">
                  <c:v>60-79 ans [425]</c:v>
                </c:pt>
              </c:strCache>
            </c:strRef>
          </c:cat>
          <c:val>
            <c:numRef>
              <c:f>Tabelle1!$D$2:$D$7</c:f>
              <c:numCache>
                <c:formatCode>General</c:formatCode>
                <c:ptCount val="6"/>
                <c:pt idx="0" formatCode="0%">
                  <c:v>0.13600000000000001</c:v>
                </c:pt>
                <c:pt idx="2" formatCode="0%">
                  <c:v>0.13100000000000001</c:v>
                </c:pt>
                <c:pt idx="3" formatCode="0%">
                  <c:v>0.154</c:v>
                </c:pt>
                <c:pt idx="4" formatCode="0%">
                  <c:v>0.14799999999999999</c:v>
                </c:pt>
                <c:pt idx="5" formatCode="0%">
                  <c:v>9.6000000000000002E-2</c:v>
                </c:pt>
              </c:numCache>
            </c:numRef>
          </c:val>
        </c:ser>
        <c:ser>
          <c:idx val="3"/>
          <c:order val="3"/>
          <c:tx>
            <c:strRef>
              <c:f>Tabelle1!$E$1</c:f>
              <c:strCache>
                <c:ptCount val="1"/>
                <c:pt idx="0">
                  <c:v>Non, jamais</c:v>
                </c:pt>
              </c:strCache>
            </c:strRef>
          </c:tx>
          <c:spPr>
            <a:solidFill>
              <a:schemeClr val="accent1">
                <a:lumMod val="40000"/>
                <a:lumOff val="6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c:v>
                </c:pt>
                <c:pt idx="3">
                  <c:v>30-44 ans [569]</c:v>
                </c:pt>
                <c:pt idx="4">
                  <c:v>45-59 ans [621]</c:v>
                </c:pt>
                <c:pt idx="5">
                  <c:v>60-79 ans [425]</c:v>
                </c:pt>
              </c:strCache>
            </c:strRef>
          </c:cat>
          <c:val>
            <c:numRef>
              <c:f>Tabelle1!$E$2:$E$7</c:f>
              <c:numCache>
                <c:formatCode>General</c:formatCode>
                <c:ptCount val="6"/>
                <c:pt idx="0" formatCode="0%">
                  <c:v>0.376</c:v>
                </c:pt>
                <c:pt idx="2" formatCode="0%">
                  <c:v>0.13900000000000001</c:v>
                </c:pt>
                <c:pt idx="3" formatCode="0%">
                  <c:v>0.31900000000000001</c:v>
                </c:pt>
                <c:pt idx="4" formatCode="0%">
                  <c:v>0.47599999999999998</c:v>
                </c:pt>
                <c:pt idx="5" formatCode="0%">
                  <c:v>0.63</c:v>
                </c:pt>
              </c:numCache>
            </c:numRef>
          </c:val>
        </c:ser>
        <c:dLbls>
          <c:showLegendKey val="0"/>
          <c:showVal val="0"/>
          <c:showCatName val="0"/>
          <c:showSerName val="0"/>
          <c:showPercent val="0"/>
          <c:showBubbleSize val="0"/>
        </c:dLbls>
        <c:gapWidth val="70"/>
        <c:overlap val="100"/>
        <c:axId val="120508416"/>
        <c:axId val="120510720"/>
      </c:barChart>
      <c:catAx>
        <c:axId val="120508416"/>
        <c:scaling>
          <c:orientation val="maxMin"/>
        </c:scaling>
        <c:delete val="0"/>
        <c:axPos val="l"/>
        <c:majorTickMark val="none"/>
        <c:minorTickMark val="none"/>
        <c:tickLblPos val="nextTo"/>
        <c:txPr>
          <a:bodyPr/>
          <a:lstStyle/>
          <a:p>
            <a:pPr algn="r">
              <a:defRPr sz="1000"/>
            </a:pPr>
            <a:endParaRPr lang="de-DE"/>
          </a:p>
        </c:txPr>
        <c:crossAx val="120510720"/>
        <c:crosses val="autoZero"/>
        <c:auto val="1"/>
        <c:lblAlgn val="ctr"/>
        <c:lblOffset val="100"/>
        <c:noMultiLvlLbl val="0"/>
      </c:catAx>
      <c:valAx>
        <c:axId val="120510720"/>
        <c:scaling>
          <c:orientation val="minMax"/>
        </c:scaling>
        <c:delete val="1"/>
        <c:axPos val="t"/>
        <c:numFmt formatCode="0%" sourceLinked="1"/>
        <c:majorTickMark val="out"/>
        <c:minorTickMark val="none"/>
        <c:tickLblPos val="nextTo"/>
        <c:crossAx val="120508416"/>
        <c:crosses val="autoZero"/>
        <c:crossBetween val="between"/>
      </c:valAx>
    </c:plotArea>
    <c:legend>
      <c:legendPos val="b"/>
      <c:layout>
        <c:manualLayout>
          <c:xMode val="edge"/>
          <c:yMode val="edge"/>
          <c:x val="0.20292294351776552"/>
          <c:y val="0.84262161390813972"/>
          <c:w val="0.59338102504166845"/>
          <c:h val="0.15363324152686469"/>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 souvent</c:v>
                </c:pt>
              </c:strCache>
            </c:strRef>
          </c:tx>
          <c:spPr>
            <a:solidFill>
              <a:schemeClr val="tx2"/>
            </a:solidFill>
          </c:spPr>
          <c:invertIfNegative val="0"/>
          <c:dLbls>
            <c:dLbl>
              <c:idx val="2"/>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Informations sur vos loisirs [1292]</c:v>
                </c:pt>
                <c:pt idx="1">
                  <c:v>Photos de vos proches 
[1292]</c:v>
                </c:pt>
                <c:pt idx="2">
                  <c:v>Informations sur votre santé [1292]</c:v>
                </c:pt>
                <c:pt idx="3">
                  <c:v>Posts reflétant vos opinions politiques [1292]</c:v>
                </c:pt>
              </c:strCache>
            </c:strRef>
          </c:cat>
          <c:val>
            <c:numRef>
              <c:f>Tabelle1!$B$2:$B$5</c:f>
              <c:numCache>
                <c:formatCode>0%</c:formatCode>
                <c:ptCount val="4"/>
                <c:pt idx="0">
                  <c:v>0.224</c:v>
                </c:pt>
                <c:pt idx="1">
                  <c:v>0.105</c:v>
                </c:pt>
                <c:pt idx="2">
                  <c:v>1.6E-2</c:v>
                </c:pt>
                <c:pt idx="3">
                  <c:v>3.2000000000000001E-2</c:v>
                </c:pt>
              </c:numCache>
            </c:numRef>
          </c:val>
        </c:ser>
        <c:ser>
          <c:idx val="1"/>
          <c:order val="1"/>
          <c:tx>
            <c:strRef>
              <c:f>Tabelle1!$C$1</c:f>
              <c:strCache>
                <c:ptCount val="1"/>
                <c:pt idx="0">
                  <c:v>Oui, cela m'est arrivé</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Informations sur vos loisirs [1292]</c:v>
                </c:pt>
                <c:pt idx="1">
                  <c:v>Photos de vos proches 
[1292]</c:v>
                </c:pt>
                <c:pt idx="2">
                  <c:v>Informations sur votre santé [1292]</c:v>
                </c:pt>
                <c:pt idx="3">
                  <c:v>Posts reflétant vos opinions politiques [1292]</c:v>
                </c:pt>
              </c:strCache>
            </c:strRef>
          </c:cat>
          <c:val>
            <c:numRef>
              <c:f>Tabelle1!$C$2:$C$5</c:f>
              <c:numCache>
                <c:formatCode>0%</c:formatCode>
                <c:ptCount val="4"/>
                <c:pt idx="0">
                  <c:v>0.55700000000000005</c:v>
                </c:pt>
                <c:pt idx="1">
                  <c:v>0.50600000000000001</c:v>
                </c:pt>
                <c:pt idx="2">
                  <c:v>0.156</c:v>
                </c:pt>
                <c:pt idx="3">
                  <c:v>0.27800000000000002</c:v>
                </c:pt>
              </c:numCache>
            </c:numRef>
          </c:val>
        </c:ser>
        <c:ser>
          <c:idx val="2"/>
          <c:order val="2"/>
          <c:tx>
            <c:strRef>
              <c:f>Tabelle1!$D$1</c:f>
              <c:strCache>
                <c:ptCount val="1"/>
                <c:pt idx="0">
                  <c:v>Non, encore jamais</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Informations sur vos loisirs [1292]</c:v>
                </c:pt>
                <c:pt idx="1">
                  <c:v>Photos de vos proches 
[1292]</c:v>
                </c:pt>
                <c:pt idx="2">
                  <c:v>Informations sur votre santé [1292]</c:v>
                </c:pt>
                <c:pt idx="3">
                  <c:v>Posts reflétant vos opinions politiques [1292]</c:v>
                </c:pt>
              </c:strCache>
            </c:strRef>
          </c:cat>
          <c:val>
            <c:numRef>
              <c:f>Tabelle1!$D$2:$D$5</c:f>
              <c:numCache>
                <c:formatCode>0%</c:formatCode>
                <c:ptCount val="4"/>
                <c:pt idx="0">
                  <c:v>0.218</c:v>
                </c:pt>
                <c:pt idx="1">
                  <c:v>0.38900000000000001</c:v>
                </c:pt>
                <c:pt idx="2">
                  <c:v>0.82799999999999996</c:v>
                </c:pt>
                <c:pt idx="3">
                  <c:v>0.69</c:v>
                </c:pt>
              </c:numCache>
            </c:numRef>
          </c:val>
        </c:ser>
        <c:dLbls>
          <c:showLegendKey val="0"/>
          <c:showVal val="0"/>
          <c:showCatName val="0"/>
          <c:showSerName val="0"/>
          <c:showPercent val="0"/>
          <c:showBubbleSize val="0"/>
        </c:dLbls>
        <c:gapWidth val="70"/>
        <c:overlap val="100"/>
        <c:axId val="120766464"/>
        <c:axId val="120768000"/>
      </c:barChart>
      <c:catAx>
        <c:axId val="120766464"/>
        <c:scaling>
          <c:orientation val="maxMin"/>
        </c:scaling>
        <c:delete val="0"/>
        <c:axPos val="l"/>
        <c:majorTickMark val="none"/>
        <c:minorTickMark val="none"/>
        <c:tickLblPos val="nextTo"/>
        <c:txPr>
          <a:bodyPr/>
          <a:lstStyle/>
          <a:p>
            <a:pPr algn="r">
              <a:defRPr sz="1000"/>
            </a:pPr>
            <a:endParaRPr lang="de-DE"/>
          </a:p>
        </c:txPr>
        <c:crossAx val="120768000"/>
        <c:crosses val="autoZero"/>
        <c:auto val="1"/>
        <c:lblAlgn val="ctr"/>
        <c:lblOffset val="100"/>
        <c:noMultiLvlLbl val="0"/>
      </c:catAx>
      <c:valAx>
        <c:axId val="120768000"/>
        <c:scaling>
          <c:orientation val="minMax"/>
        </c:scaling>
        <c:delete val="1"/>
        <c:axPos val="t"/>
        <c:numFmt formatCode="0%" sourceLinked="1"/>
        <c:majorTickMark val="out"/>
        <c:minorTickMark val="none"/>
        <c:tickLblPos val="nextTo"/>
        <c:crossAx val="120766464"/>
        <c:crosses val="autoZero"/>
        <c:crossBetween val="between"/>
      </c:valAx>
    </c:plotArea>
    <c:legend>
      <c:legendPos val="b"/>
      <c:layout>
        <c:manualLayout>
          <c:xMode val="edge"/>
          <c:yMode val="edge"/>
          <c:x val="0.20160753400281811"/>
          <c:y val="0.84262161390813972"/>
          <c:w val="0.59407539554467681"/>
          <c:h val="0.15737838609186028"/>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0460518244248638"/>
          <c:y val="7.0227205545740565E-2"/>
          <c:w val="0.29051311654361223"/>
          <c:h val="0.87303527194475994"/>
        </c:manualLayout>
      </c:layout>
      <c:barChart>
        <c:barDir val="bar"/>
        <c:grouping val="clustered"/>
        <c:varyColors val="0"/>
        <c:ser>
          <c:idx val="0"/>
          <c:order val="0"/>
          <c:tx>
            <c:strRef>
              <c:f>Tabelle1!$B$1</c:f>
              <c:strCache>
                <c:ptCount val="1"/>
                <c:pt idx="0">
                  <c:v>Spalte1</c:v>
                </c:pt>
              </c:strCache>
            </c:strRef>
          </c:tx>
          <c:spPr>
            <a:solidFill>
              <a:schemeClr val="accent1"/>
            </a:solidFill>
            <a:ln>
              <a:solidFill>
                <a:schemeClr val="accent1"/>
              </a:solidFill>
            </a:ln>
          </c:spPr>
          <c:invertIfNegative val="0"/>
          <c:dPt>
            <c:idx val="2"/>
            <c:invertIfNegative val="0"/>
            <c:bubble3D val="0"/>
          </c:dPt>
          <c:dPt>
            <c:idx val="3"/>
            <c:invertIfNegative val="0"/>
            <c:bubble3D val="0"/>
          </c:dPt>
          <c:dPt>
            <c:idx val="4"/>
            <c:invertIfNegative val="0"/>
            <c:bubble3D val="0"/>
          </c:dPt>
          <c:dPt>
            <c:idx val="16"/>
            <c:invertIfNegative val="0"/>
            <c:bubble3D val="0"/>
            <c:spPr>
              <a:solidFill>
                <a:srgbClr val="969696"/>
              </a:solidFill>
              <a:ln>
                <a:solidFill>
                  <a:srgbClr val="969696"/>
                </a:solidFill>
              </a:ln>
            </c:spPr>
          </c:dPt>
          <c:dPt>
            <c:idx val="17"/>
            <c:invertIfNegative val="0"/>
            <c:bubble3D val="0"/>
            <c:spPr>
              <a:solidFill>
                <a:srgbClr val="646464"/>
              </a:solidFill>
              <a:ln>
                <a:solidFill>
                  <a:srgbClr val="646464"/>
                </a:solidFill>
              </a:ln>
            </c:spPr>
          </c:dPt>
          <c:dPt>
            <c:idx val="25"/>
            <c:invertIfNegative val="0"/>
            <c:bubble3D val="0"/>
          </c:dPt>
          <c:dLbls>
            <c:txPr>
              <a:bodyPr/>
              <a:lstStyle/>
              <a:p>
                <a:pPr>
                  <a:defRPr sz="1000"/>
                </a:pPr>
                <a:endParaRPr lang="de-DE"/>
              </a:p>
            </c:txPr>
            <c:showLegendKey val="0"/>
            <c:showVal val="1"/>
            <c:showCatName val="0"/>
            <c:showSerName val="0"/>
            <c:showPercent val="0"/>
            <c:showBubbleSize val="0"/>
            <c:showLeaderLines val="0"/>
          </c:dLbls>
          <c:cat>
            <c:strRef>
              <c:f>Tabelle1!$A$2:$A$19</c:f>
              <c:strCache>
                <c:ptCount val="18"/>
                <c:pt idx="0">
                  <c:v>Grande quantité de données</c:v>
                </c:pt>
                <c:pt idx="1">
                  <c:v>IT, Internet</c:v>
                </c:pt>
                <c:pt idx="2">
                  <c:v>Collecter des données</c:v>
                </c:pt>
                <c:pt idx="3">
                  <c:v>Surveillance, contrôle</c:v>
                </c:pt>
                <c:pt idx="4">
                  <c:v>Analyse, interprétation</c:v>
                </c:pt>
                <c:pt idx="5">
                  <c:v>Bases de données</c:v>
                </c:pt>
                <c:pt idx="6">
                  <c:v>Stockage de données</c:v>
                </c:pt>
                <c:pt idx="7">
                  <c:v>Données personnelles</c:v>
                </c:pt>
                <c:pt idx="8">
                  <c:v>Google</c:v>
                </c:pt>
                <c:pt idx="9">
                  <c:v>Protection de données</c:v>
                </c:pt>
                <c:pt idx="10">
                  <c:v>Date d'expiration, date importante</c:v>
                </c:pt>
                <c:pt idx="11">
                  <c:v>Marketing, publicité</c:v>
                </c:pt>
                <c:pt idx="12">
                  <c:v>Beaucoup d'informations</c:v>
                </c:pt>
                <c:pt idx="13">
                  <c:v>Evaluer le comportement des utilisateurs</c:v>
                </c:pt>
                <c:pt idx="14">
                  <c:v>Cloud</c:v>
                </c:pt>
                <c:pt idx="15">
                  <c:v>Facebook</c:v>
                </c:pt>
                <c:pt idx="16">
                  <c:v>Autre</c:v>
                </c:pt>
                <c:pt idx="17">
                  <c:v>Ne sais pas / pas de réponse</c:v>
                </c:pt>
              </c:strCache>
            </c:strRef>
          </c:cat>
          <c:val>
            <c:numRef>
              <c:f>Tabelle1!$B$2:$B$19</c:f>
              <c:numCache>
                <c:formatCode>0%</c:formatCode>
                <c:ptCount val="18"/>
                <c:pt idx="0">
                  <c:v>0.38400000000000001</c:v>
                </c:pt>
                <c:pt idx="1">
                  <c:v>0.159</c:v>
                </c:pt>
                <c:pt idx="2">
                  <c:v>0.13300000000000001</c:v>
                </c:pt>
                <c:pt idx="3">
                  <c:v>7.5999999999999998E-2</c:v>
                </c:pt>
                <c:pt idx="4">
                  <c:v>7.3999999999999996E-2</c:v>
                </c:pt>
                <c:pt idx="5">
                  <c:v>6.7000000000000004E-2</c:v>
                </c:pt>
                <c:pt idx="6">
                  <c:v>5.5E-2</c:v>
                </c:pt>
                <c:pt idx="7">
                  <c:v>4.2999999999999997E-2</c:v>
                </c:pt>
                <c:pt idx="8">
                  <c:v>3.4000000000000002E-2</c:v>
                </c:pt>
                <c:pt idx="9">
                  <c:v>3.1E-2</c:v>
                </c:pt>
                <c:pt idx="10">
                  <c:v>0.03</c:v>
                </c:pt>
                <c:pt idx="11">
                  <c:v>2.5999999999999999E-2</c:v>
                </c:pt>
                <c:pt idx="12">
                  <c:v>2.5000000000000001E-2</c:v>
                </c:pt>
                <c:pt idx="13">
                  <c:v>2.3E-2</c:v>
                </c:pt>
                <c:pt idx="14">
                  <c:v>2.1999999999999999E-2</c:v>
                </c:pt>
                <c:pt idx="15">
                  <c:v>1.9E-2</c:v>
                </c:pt>
                <c:pt idx="16">
                  <c:v>5.5E-2</c:v>
                </c:pt>
                <c:pt idx="17">
                  <c:v>0.13900000000000001</c:v>
                </c:pt>
              </c:numCache>
            </c:numRef>
          </c:val>
        </c:ser>
        <c:dLbls>
          <c:showLegendKey val="0"/>
          <c:showVal val="0"/>
          <c:showCatName val="0"/>
          <c:showSerName val="0"/>
          <c:showPercent val="0"/>
          <c:showBubbleSize val="0"/>
        </c:dLbls>
        <c:gapWidth val="200"/>
        <c:axId val="106511360"/>
        <c:axId val="106828544"/>
      </c:barChart>
      <c:catAx>
        <c:axId val="106511360"/>
        <c:scaling>
          <c:orientation val="maxMin"/>
        </c:scaling>
        <c:delete val="0"/>
        <c:axPos val="l"/>
        <c:majorTickMark val="none"/>
        <c:minorTickMark val="none"/>
        <c:tickLblPos val="nextTo"/>
        <c:txPr>
          <a:bodyPr/>
          <a:lstStyle/>
          <a:p>
            <a:pPr algn="r">
              <a:defRPr sz="800"/>
            </a:pPr>
            <a:endParaRPr lang="de-DE"/>
          </a:p>
        </c:txPr>
        <c:crossAx val="106828544"/>
        <c:crossesAt val="0"/>
        <c:auto val="1"/>
        <c:lblAlgn val="ctr"/>
        <c:lblOffset val="100"/>
        <c:noMultiLvlLbl val="0"/>
      </c:catAx>
      <c:valAx>
        <c:axId val="106828544"/>
        <c:scaling>
          <c:orientation val="minMax"/>
          <c:max val="1"/>
          <c:min val="0"/>
        </c:scaling>
        <c:delete val="1"/>
        <c:axPos val="b"/>
        <c:numFmt formatCode="0%" sourceLinked="1"/>
        <c:majorTickMark val="none"/>
        <c:minorTickMark val="none"/>
        <c:tickLblPos val="nextTo"/>
        <c:crossAx val="106511360"/>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Cela m'inquiète beaucoup (5)</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Tabelle1!$B$2:$B$7</c:f>
              <c:numCache>
                <c:formatCode>General</c:formatCode>
                <c:ptCount val="6"/>
                <c:pt idx="0" formatCode="0%">
                  <c:v>0.13100000000000001</c:v>
                </c:pt>
                <c:pt idx="2" formatCode="0%">
                  <c:v>0.125</c:v>
                </c:pt>
                <c:pt idx="3" formatCode="0%">
                  <c:v>0.14599999999999999</c:v>
                </c:pt>
                <c:pt idx="4" formatCode="0%">
                  <c:v>0.129</c:v>
                </c:pt>
                <c:pt idx="5" formatCode="0%">
                  <c:v>0.14499999999999999</c:v>
                </c:pt>
              </c:numCache>
            </c:numRef>
          </c:val>
        </c:ser>
        <c:ser>
          <c:idx val="1"/>
          <c:order val="1"/>
          <c:tx>
            <c:strRef>
              <c:f>Tabelle1!$C$1</c:f>
              <c:strCache>
                <c:ptCount val="1"/>
                <c:pt idx="0">
                  <c:v>(4)</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Tabelle1!$C$2:$C$7</c:f>
              <c:numCache>
                <c:formatCode>General</c:formatCode>
                <c:ptCount val="6"/>
                <c:pt idx="0" formatCode="0%">
                  <c:v>0.26300000000000001</c:v>
                </c:pt>
                <c:pt idx="2" formatCode="0%">
                  <c:v>0.251</c:v>
                </c:pt>
                <c:pt idx="3" formatCode="0%">
                  <c:v>0.29699999999999999</c:v>
                </c:pt>
                <c:pt idx="4" formatCode="0%">
                  <c:v>0.22700000000000001</c:v>
                </c:pt>
                <c:pt idx="5" formatCode="0%">
                  <c:v>0.23300000000000001</c:v>
                </c:pt>
              </c:numCache>
            </c:numRef>
          </c:val>
        </c:ser>
        <c:ser>
          <c:idx val="2"/>
          <c:order val="2"/>
          <c:tx>
            <c:strRef>
              <c:f>Tabelle1!$D$1</c:f>
              <c:strCache>
                <c:ptCount val="1"/>
                <c:pt idx="0">
                  <c:v>(3)</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Tabelle1!$D$2:$D$7</c:f>
              <c:numCache>
                <c:formatCode>General</c:formatCode>
                <c:ptCount val="6"/>
                <c:pt idx="0" formatCode="0%">
                  <c:v>0.35799999999999998</c:v>
                </c:pt>
                <c:pt idx="2" formatCode="0%">
                  <c:v>0.35099999999999998</c:v>
                </c:pt>
                <c:pt idx="3" formatCode="0%">
                  <c:v>0.37</c:v>
                </c:pt>
                <c:pt idx="4" formatCode="0%">
                  <c:v>0.39700000000000002</c:v>
                </c:pt>
                <c:pt idx="5" formatCode="0%">
                  <c:v>0.40799999999999997</c:v>
                </c:pt>
              </c:numCache>
            </c:numRef>
          </c:val>
        </c:ser>
        <c:ser>
          <c:idx val="3"/>
          <c:order val="3"/>
          <c:tx>
            <c:strRef>
              <c:f>Tabelle1!$E$1</c:f>
              <c:strCache>
                <c:ptCount val="1"/>
                <c:pt idx="0">
                  <c:v>(2)</c:v>
                </c:pt>
              </c:strCache>
            </c:strRef>
          </c:tx>
          <c:spPr>
            <a:solidFill>
              <a:schemeClr val="accent1">
                <a:lumMod val="40000"/>
                <a:lumOff val="60000"/>
              </a:schemeClr>
            </a:solidFill>
          </c:spPr>
          <c:invertIfNegative val="0"/>
          <c:dLbls>
            <c:dLbl>
              <c:idx val="1"/>
              <c:delete val="1"/>
            </c:dLbl>
            <c:txPr>
              <a:bodyPr/>
              <a:lstStyle/>
              <a:p>
                <a:pPr algn="ctr">
                  <a:defRPr lang="de-CH"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Tabelle1!$E$2:$E$7</c:f>
              <c:numCache>
                <c:formatCode>General</c:formatCode>
                <c:ptCount val="6"/>
                <c:pt idx="0" formatCode="0%">
                  <c:v>0.16300000000000001</c:v>
                </c:pt>
                <c:pt idx="2" formatCode="0%">
                  <c:v>0.18</c:v>
                </c:pt>
                <c:pt idx="3" formatCode="0%">
                  <c:v>0.125</c:v>
                </c:pt>
                <c:pt idx="4" formatCode="0%">
                  <c:v>0.13700000000000001</c:v>
                </c:pt>
                <c:pt idx="5" formatCode="0%">
                  <c:v>0.09</c:v>
                </c:pt>
              </c:numCache>
            </c:numRef>
          </c:val>
        </c:ser>
        <c:ser>
          <c:idx val="4"/>
          <c:order val="4"/>
          <c:tx>
            <c:strRef>
              <c:f>Tabelle1!$F$1</c:f>
              <c:strCache>
                <c:ptCount val="1"/>
                <c:pt idx="0">
                  <c:v>Cela ne m'inquiète pas (1)</c:v>
                </c:pt>
              </c:strCache>
            </c:strRef>
          </c:tx>
          <c:spPr>
            <a:solidFill>
              <a:schemeClr val="accent1">
                <a:lumMod val="20000"/>
                <a:lumOff val="80000"/>
              </a:schemeClr>
            </a:solidFill>
          </c:spPr>
          <c:invertIfNegative val="0"/>
          <c:dLbls>
            <c:txPr>
              <a:bodyPr/>
              <a:lstStyle/>
              <a:p>
                <a:pPr>
                  <a:defRPr sz="1000"/>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Tabelle1!$F$2:$F$7</c:f>
              <c:numCache>
                <c:formatCode>General</c:formatCode>
                <c:ptCount val="6"/>
                <c:pt idx="0" formatCode="0%">
                  <c:v>8.4000000000000005E-2</c:v>
                </c:pt>
                <c:pt idx="2" formatCode="0%">
                  <c:v>9.2999999999999999E-2</c:v>
                </c:pt>
                <c:pt idx="3" formatCode="0%">
                  <c:v>6.2E-2</c:v>
                </c:pt>
                <c:pt idx="4" formatCode="0%">
                  <c:v>0.109</c:v>
                </c:pt>
                <c:pt idx="5" formatCode="0%">
                  <c:v>0.124</c:v>
                </c:pt>
              </c:numCache>
            </c:numRef>
          </c:val>
        </c:ser>
        <c:dLbls>
          <c:showLegendKey val="0"/>
          <c:showVal val="0"/>
          <c:showCatName val="0"/>
          <c:showSerName val="0"/>
          <c:showPercent val="0"/>
          <c:showBubbleSize val="0"/>
        </c:dLbls>
        <c:gapWidth val="70"/>
        <c:overlap val="100"/>
        <c:axId val="119436032"/>
        <c:axId val="119438720"/>
      </c:barChart>
      <c:catAx>
        <c:axId val="119436032"/>
        <c:scaling>
          <c:orientation val="maxMin"/>
        </c:scaling>
        <c:delete val="0"/>
        <c:axPos val="l"/>
        <c:majorTickMark val="none"/>
        <c:minorTickMark val="none"/>
        <c:tickLblPos val="nextTo"/>
        <c:txPr>
          <a:bodyPr/>
          <a:lstStyle/>
          <a:p>
            <a:pPr algn="r">
              <a:defRPr sz="1000"/>
            </a:pPr>
            <a:endParaRPr lang="de-DE"/>
          </a:p>
        </c:txPr>
        <c:crossAx val="119438720"/>
        <c:crosses val="autoZero"/>
        <c:auto val="1"/>
        <c:lblAlgn val="ctr"/>
        <c:lblOffset val="100"/>
        <c:noMultiLvlLbl val="0"/>
      </c:catAx>
      <c:valAx>
        <c:axId val="119438720"/>
        <c:scaling>
          <c:orientation val="minMax"/>
        </c:scaling>
        <c:delete val="1"/>
        <c:axPos val="t"/>
        <c:numFmt formatCode="0%" sourceLinked="1"/>
        <c:majorTickMark val="out"/>
        <c:minorTickMark val="none"/>
        <c:tickLblPos val="nextTo"/>
        <c:crossAx val="119436032"/>
        <c:crosses val="autoZero"/>
        <c:crossBetween val="between"/>
      </c:valAx>
    </c:plotArea>
    <c:legend>
      <c:legendPos val="b"/>
      <c:layout>
        <c:manualLayout>
          <c:xMode val="edge"/>
          <c:yMode val="edge"/>
          <c:x val="0.24742474902639661"/>
          <c:y val="0.84262161390813972"/>
          <c:w val="0.73299784545770796"/>
          <c:h val="0.15737838609186028"/>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La géolocalisation est activée sur mon smartphone</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Tabelle1!$B$2:$B$7</c:f>
              <c:numCache>
                <c:formatCode>General</c:formatCode>
                <c:ptCount val="6"/>
                <c:pt idx="0" formatCode="0%">
                  <c:v>0.20200000000000001</c:v>
                </c:pt>
                <c:pt idx="2" formatCode="0%">
                  <c:v>0.183</c:v>
                </c:pt>
                <c:pt idx="3" formatCode="0%">
                  <c:v>0.23799999999999999</c:v>
                </c:pt>
                <c:pt idx="4" formatCode="0%">
                  <c:v>0.251</c:v>
                </c:pt>
                <c:pt idx="5" formatCode="0%">
                  <c:v>0.19700000000000001</c:v>
                </c:pt>
              </c:numCache>
            </c:numRef>
          </c:val>
        </c:ser>
        <c:ser>
          <c:idx val="1"/>
          <c:order val="1"/>
          <c:tx>
            <c:strRef>
              <c:f>Tabelle1!$C$1</c:f>
              <c:strCache>
                <c:ptCount val="1"/>
                <c:pt idx="0">
                  <c:v>La géolocalisation est partiellement désactivée sur mon smartphone</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Tabelle1!$C$2:$C$7</c:f>
              <c:numCache>
                <c:formatCode>General</c:formatCode>
                <c:ptCount val="6"/>
                <c:pt idx="0" formatCode="0%">
                  <c:v>0.52</c:v>
                </c:pt>
                <c:pt idx="2" formatCode="0%">
                  <c:v>0.53200000000000003</c:v>
                </c:pt>
                <c:pt idx="3" formatCode="0%">
                  <c:v>0.497</c:v>
                </c:pt>
                <c:pt idx="4" formatCode="0%">
                  <c:v>0.49</c:v>
                </c:pt>
                <c:pt idx="5" formatCode="0%">
                  <c:v>0.51200000000000001</c:v>
                </c:pt>
              </c:numCache>
            </c:numRef>
          </c:val>
        </c:ser>
        <c:ser>
          <c:idx val="2"/>
          <c:order val="2"/>
          <c:tx>
            <c:strRef>
              <c:f>Tabelle1!$D$1</c:f>
              <c:strCache>
                <c:ptCount val="1"/>
                <c:pt idx="0">
                  <c:v>La géolocalisation est désactivée sur mon smartphone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Tabelle1!$D$2:$D$7</c:f>
              <c:numCache>
                <c:formatCode>General</c:formatCode>
                <c:ptCount val="6"/>
                <c:pt idx="0" formatCode="0%">
                  <c:v>0.22600000000000001</c:v>
                </c:pt>
                <c:pt idx="2" formatCode="0%">
                  <c:v>0.219</c:v>
                </c:pt>
                <c:pt idx="3" formatCode="0%">
                  <c:v>0.24099999999999999</c:v>
                </c:pt>
                <c:pt idx="4" formatCode="0%">
                  <c:v>0.23300000000000001</c:v>
                </c:pt>
                <c:pt idx="5" formatCode="0%">
                  <c:v>0.24299999999999999</c:v>
                </c:pt>
              </c:numCache>
            </c:numRef>
          </c:val>
        </c:ser>
        <c:ser>
          <c:idx val="3"/>
          <c:order val="3"/>
          <c:tx>
            <c:strRef>
              <c:f>Tabelle1!$E$1</c:f>
              <c:strCache>
                <c:ptCount val="1"/>
                <c:pt idx="0">
                  <c:v>Je ne sais pas</c:v>
                </c:pt>
              </c:strCache>
            </c:strRef>
          </c:tx>
          <c:spPr>
            <a:solidFill>
              <a:schemeClr val="bg1">
                <a:lumMod val="75000"/>
              </a:schemeClr>
            </a:solidFill>
          </c:spPr>
          <c:invertIfNegative val="0"/>
          <c:dLbls>
            <c:dLbl>
              <c:idx val="3"/>
              <c:delete val="1"/>
            </c:dLbl>
            <c:txPr>
              <a:bodyPr/>
              <a:lstStyle/>
              <a:p>
                <a:pPr>
                  <a:defRPr sz="1000">
                    <a:solidFill>
                      <a:schemeClr val="tx1"/>
                    </a:solidFill>
                  </a:defRPr>
                </a:pPr>
                <a:endParaRPr lang="de-DE"/>
              </a:p>
            </c:txPr>
            <c:showLegendKey val="0"/>
            <c:showVal val="1"/>
            <c:showCatName val="0"/>
            <c:showSerName val="0"/>
            <c:showPercent val="0"/>
            <c:showBubbleSize val="0"/>
            <c:showLeaderLines val="0"/>
          </c:dLbls>
          <c:cat>
            <c:strRef>
              <c:f>Tabelle1!$A$2:$A$7</c:f>
              <c:strCache>
                <c:ptCount val="6"/>
                <c:pt idx="2">
                  <c:v>SA [961]</c:v>
                </c:pt>
                <c:pt idx="3">
                  <c:v>SR [567]</c:v>
                </c:pt>
                <c:pt idx="4">
                  <c:v>SI [387]</c:v>
                </c:pt>
                <c:pt idx="5">
                  <c:v>Romanche [202]</c:v>
                </c:pt>
              </c:strCache>
            </c:strRef>
          </c:cat>
          <c:val>
            <c:numRef>
              <c:f>Tabelle1!$E$2:$E$7</c:f>
              <c:numCache>
                <c:formatCode>General</c:formatCode>
                <c:ptCount val="6"/>
                <c:pt idx="0" formatCode="0%">
                  <c:v>5.1999999999999998E-2</c:v>
                </c:pt>
                <c:pt idx="2" formatCode="0%">
                  <c:v>6.6000000000000003E-2</c:v>
                </c:pt>
                <c:pt idx="3" formatCode="0%">
                  <c:v>2.4E-2</c:v>
                </c:pt>
                <c:pt idx="4" formatCode="0%">
                  <c:v>2.5000000000000001E-2</c:v>
                </c:pt>
                <c:pt idx="5" formatCode="0%">
                  <c:v>4.8000000000000001E-2</c:v>
                </c:pt>
              </c:numCache>
            </c:numRef>
          </c:val>
        </c:ser>
        <c:dLbls>
          <c:showLegendKey val="0"/>
          <c:showVal val="0"/>
          <c:showCatName val="0"/>
          <c:showSerName val="0"/>
          <c:showPercent val="0"/>
          <c:showBubbleSize val="0"/>
        </c:dLbls>
        <c:gapWidth val="70"/>
        <c:overlap val="100"/>
        <c:axId val="120682368"/>
        <c:axId val="120683904"/>
      </c:barChart>
      <c:catAx>
        <c:axId val="120682368"/>
        <c:scaling>
          <c:orientation val="maxMin"/>
        </c:scaling>
        <c:delete val="0"/>
        <c:axPos val="l"/>
        <c:majorTickMark val="none"/>
        <c:minorTickMark val="none"/>
        <c:tickLblPos val="nextTo"/>
        <c:txPr>
          <a:bodyPr/>
          <a:lstStyle/>
          <a:p>
            <a:pPr algn="r">
              <a:defRPr sz="1000"/>
            </a:pPr>
            <a:endParaRPr lang="de-DE"/>
          </a:p>
        </c:txPr>
        <c:crossAx val="120683904"/>
        <c:crosses val="autoZero"/>
        <c:auto val="1"/>
        <c:lblAlgn val="ctr"/>
        <c:lblOffset val="100"/>
        <c:noMultiLvlLbl val="0"/>
      </c:catAx>
      <c:valAx>
        <c:axId val="120683904"/>
        <c:scaling>
          <c:orientation val="minMax"/>
        </c:scaling>
        <c:delete val="1"/>
        <c:axPos val="t"/>
        <c:numFmt formatCode="0%" sourceLinked="1"/>
        <c:majorTickMark val="out"/>
        <c:minorTickMark val="none"/>
        <c:tickLblPos val="nextTo"/>
        <c:crossAx val="120682368"/>
        <c:crosses val="autoZero"/>
        <c:crossBetween val="between"/>
      </c:valAx>
    </c:plotArea>
    <c:legend>
      <c:legendPos val="b"/>
      <c:layout>
        <c:manualLayout>
          <c:xMode val="edge"/>
          <c:yMode val="edge"/>
          <c:x val="0.20292294351776552"/>
          <c:y val="0.83454908573851239"/>
          <c:w val="0.59338102504166845"/>
          <c:h val="0.16545091426148761"/>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07207891591166"/>
          <c:y val="0.14654009285067998"/>
          <c:w val="0.49079789558842496"/>
          <c:h val="0.54108811716740512"/>
        </c:manualLayout>
      </c:layout>
      <c:doughnutChart>
        <c:varyColors val="1"/>
        <c:ser>
          <c:idx val="0"/>
          <c:order val="0"/>
          <c:tx>
            <c:strRef>
              <c:f>Tabelle1!$B$1</c:f>
              <c:strCache>
                <c:ptCount val="1"/>
                <c:pt idx="0">
                  <c:v>Spalte1</c:v>
                </c:pt>
              </c:strCache>
            </c:strRef>
          </c:tx>
          <c:spPr>
            <a:ln>
              <a:noFill/>
            </a:ln>
          </c:spPr>
          <c:dPt>
            <c:idx val="0"/>
            <c:bubble3D val="0"/>
            <c:spPr>
              <a:solidFill>
                <a:schemeClr val="accent1">
                  <a:lumMod val="75000"/>
                </a:schemeClr>
              </a:solidFill>
              <a:ln>
                <a:noFill/>
              </a:ln>
            </c:spPr>
          </c:dPt>
          <c:dPt>
            <c:idx val="1"/>
            <c:bubble3D val="0"/>
            <c:spPr>
              <a:solidFill>
                <a:schemeClr val="accent1">
                  <a:lumMod val="60000"/>
                  <a:lumOff val="40000"/>
                </a:schemeClr>
              </a:solidFill>
              <a:ln>
                <a:noFill/>
              </a:ln>
            </c:spPr>
          </c:dPt>
          <c:dPt>
            <c:idx val="2"/>
            <c:bubble3D val="0"/>
            <c:spPr>
              <a:solidFill>
                <a:schemeClr val="accent1">
                  <a:lumMod val="60000"/>
                  <a:lumOff val="40000"/>
                </a:schemeClr>
              </a:solidFill>
              <a:ln>
                <a:noFill/>
              </a:ln>
            </c:spPr>
          </c:dPt>
          <c:dPt>
            <c:idx val="3"/>
            <c:bubble3D val="0"/>
            <c:spPr>
              <a:solidFill>
                <a:schemeClr val="bg1">
                  <a:lumMod val="75000"/>
                </a:schemeClr>
              </a:solidFill>
              <a:ln>
                <a:noFill/>
              </a:ln>
            </c:spPr>
          </c:dPt>
          <c:dPt>
            <c:idx val="4"/>
            <c:bubble3D val="0"/>
            <c:spPr>
              <a:solidFill>
                <a:schemeClr val="bg1">
                  <a:lumMod val="75000"/>
                </a:schemeClr>
              </a:solidFill>
              <a:ln>
                <a:noFill/>
              </a:ln>
            </c:spPr>
          </c:dPt>
          <c:dLbls>
            <c:dLbl>
              <c:idx val="3"/>
              <c:spPr/>
              <c:txPr>
                <a:bodyPr/>
                <a:lstStyle/>
                <a:p>
                  <a:pPr>
                    <a:defRPr sz="1000">
                      <a:solidFill>
                        <a:schemeClr val="tx1"/>
                      </a:solidFill>
                    </a:defRPr>
                  </a:pPr>
                  <a:endParaRPr lang="de-DE"/>
                </a:p>
              </c:txPr>
              <c:showLegendKey val="0"/>
              <c:showVal val="1"/>
              <c:showCatName val="0"/>
              <c:showSerName val="0"/>
              <c:showPercent val="0"/>
              <c:showBubbleSize val="0"/>
            </c:dLbl>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Tabelle1!$A$2:$A$3</c:f>
              <c:strCache>
                <c:ptCount val="2"/>
                <c:pt idx="0">
                  <c:v>Oui</c:v>
                </c:pt>
                <c:pt idx="1">
                  <c:v>Non</c:v>
                </c:pt>
              </c:strCache>
            </c:strRef>
          </c:cat>
          <c:val>
            <c:numRef>
              <c:f>Tabelle1!$B$2:$B$3</c:f>
              <c:numCache>
                <c:formatCode>0%</c:formatCode>
                <c:ptCount val="2"/>
                <c:pt idx="0">
                  <c:v>0.33200000000000002</c:v>
                </c:pt>
                <c:pt idx="1">
                  <c:v>0.66800000000000004</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3667371302575127"/>
          <c:y val="0.70097819125781446"/>
          <c:w val="0.121766919019832"/>
          <c:h val="0.17963210709963556"/>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50548857894342"/>
          <c:y val="7.0227205545740565E-2"/>
          <c:w val="0.52575670204027447"/>
          <c:h val="0.87303527194475994"/>
        </c:manualLayout>
      </c:layout>
      <c:barChart>
        <c:barDir val="bar"/>
        <c:grouping val="clustered"/>
        <c:varyColors val="0"/>
        <c:ser>
          <c:idx val="0"/>
          <c:order val="0"/>
          <c:tx>
            <c:strRef>
              <c:f>Tabelle1!$B$1</c:f>
              <c:strCache>
                <c:ptCount val="1"/>
                <c:pt idx="0">
                  <c:v>Spalte1</c:v>
                </c:pt>
              </c:strCache>
            </c:strRef>
          </c:tx>
          <c:spPr>
            <a:solidFill>
              <a:schemeClr val="accent1"/>
            </a:solidFill>
          </c:spPr>
          <c:invertIfNegative val="0"/>
          <c:dPt>
            <c:idx val="2"/>
            <c:invertIfNegative val="0"/>
            <c:bubble3D val="0"/>
          </c:dPt>
          <c:dPt>
            <c:idx val="3"/>
            <c:invertIfNegative val="0"/>
            <c:bubble3D val="0"/>
          </c:dPt>
          <c:dPt>
            <c:idx val="4"/>
            <c:invertIfNegative val="0"/>
            <c:bubble3D val="0"/>
          </c:dPt>
          <c:dPt>
            <c:idx val="25"/>
            <c:invertIfNegative val="0"/>
            <c:bubble3D val="0"/>
          </c:dPt>
          <c:dLbls>
            <c:txPr>
              <a:bodyPr/>
              <a:lstStyle/>
              <a:p>
                <a:pPr>
                  <a:defRPr sz="1000"/>
                </a:pPr>
                <a:endParaRPr lang="de-DE"/>
              </a:p>
            </c:txPr>
            <c:showLegendKey val="0"/>
            <c:showVal val="1"/>
            <c:showCatName val="0"/>
            <c:showSerName val="0"/>
            <c:showPercent val="0"/>
            <c:showBubbleSize val="0"/>
            <c:showLeaderLines val="0"/>
          </c:dLbls>
          <c:cat>
            <c:strRef>
              <c:f>Tabelle1!$A$2:$A$5</c:f>
              <c:strCache>
                <c:ptCount val="4"/>
                <c:pt idx="0">
                  <c:v>15-29 ans [472]</c:v>
                </c:pt>
                <c:pt idx="1">
                  <c:v>30-44 ans [548]</c:v>
                </c:pt>
                <c:pt idx="2">
                  <c:v>45-59 ans [563]</c:v>
                </c:pt>
                <c:pt idx="3">
                  <c:v>60-79 ans [332]</c:v>
                </c:pt>
              </c:strCache>
            </c:strRef>
          </c:cat>
          <c:val>
            <c:numRef>
              <c:f>Tabelle1!$B$2:$B$5</c:f>
              <c:numCache>
                <c:formatCode>0%</c:formatCode>
                <c:ptCount val="4"/>
                <c:pt idx="0">
                  <c:v>0.436</c:v>
                </c:pt>
                <c:pt idx="1">
                  <c:v>0.30399999999999999</c:v>
                </c:pt>
                <c:pt idx="2">
                  <c:v>0.32800000000000001</c:v>
                </c:pt>
                <c:pt idx="3">
                  <c:v>0.214</c:v>
                </c:pt>
              </c:numCache>
            </c:numRef>
          </c:val>
        </c:ser>
        <c:dLbls>
          <c:showLegendKey val="0"/>
          <c:showVal val="0"/>
          <c:showCatName val="0"/>
          <c:showSerName val="0"/>
          <c:showPercent val="0"/>
          <c:showBubbleSize val="0"/>
        </c:dLbls>
        <c:gapWidth val="200"/>
        <c:axId val="121846400"/>
        <c:axId val="121848192"/>
      </c:barChart>
      <c:catAx>
        <c:axId val="121846400"/>
        <c:scaling>
          <c:orientation val="maxMin"/>
        </c:scaling>
        <c:delete val="0"/>
        <c:axPos val="l"/>
        <c:majorTickMark val="none"/>
        <c:minorTickMark val="none"/>
        <c:tickLblPos val="nextTo"/>
        <c:txPr>
          <a:bodyPr/>
          <a:lstStyle/>
          <a:p>
            <a:pPr algn="r">
              <a:defRPr sz="1000"/>
            </a:pPr>
            <a:endParaRPr lang="de-DE"/>
          </a:p>
        </c:txPr>
        <c:crossAx val="121848192"/>
        <c:crossesAt val="0"/>
        <c:auto val="1"/>
        <c:lblAlgn val="ctr"/>
        <c:lblOffset val="100"/>
        <c:noMultiLvlLbl val="0"/>
      </c:catAx>
      <c:valAx>
        <c:axId val="121848192"/>
        <c:scaling>
          <c:orientation val="minMax"/>
          <c:max val="1"/>
          <c:min val="0"/>
        </c:scaling>
        <c:delete val="1"/>
        <c:axPos val="b"/>
        <c:numFmt formatCode="0%" sourceLinked="1"/>
        <c:majorTickMark val="none"/>
        <c:minorTickMark val="none"/>
        <c:tickLblPos val="nextTo"/>
        <c:crossAx val="121846400"/>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5988741899623"/>
          <c:y val="0.14292210767468499"/>
          <c:w val="0.49079789558842496"/>
          <c:h val="0.54108811716740512"/>
        </c:manualLayout>
      </c:layout>
      <c:doughnutChart>
        <c:varyColors val="1"/>
        <c:ser>
          <c:idx val="0"/>
          <c:order val="0"/>
          <c:tx>
            <c:strRef>
              <c:f>Tabelle1!$B$1</c:f>
              <c:strCache>
                <c:ptCount val="1"/>
                <c:pt idx="0">
                  <c:v>Spalte1</c:v>
                </c:pt>
              </c:strCache>
            </c:strRef>
          </c:tx>
          <c:spPr>
            <a:ln>
              <a:noFill/>
            </a:ln>
          </c:spPr>
          <c:dPt>
            <c:idx val="0"/>
            <c:bubble3D val="0"/>
            <c:spPr>
              <a:solidFill>
                <a:schemeClr val="accent1">
                  <a:lumMod val="75000"/>
                </a:schemeClr>
              </a:solidFill>
              <a:ln>
                <a:noFill/>
              </a:ln>
            </c:spPr>
          </c:dPt>
          <c:dPt>
            <c:idx val="1"/>
            <c:bubble3D val="0"/>
            <c:spPr>
              <a:solidFill>
                <a:schemeClr val="accent1">
                  <a:lumMod val="60000"/>
                  <a:lumOff val="40000"/>
                </a:schemeClr>
              </a:solidFill>
              <a:ln>
                <a:noFill/>
              </a:ln>
            </c:spPr>
          </c:dPt>
          <c:dPt>
            <c:idx val="2"/>
            <c:bubble3D val="0"/>
            <c:spPr>
              <a:solidFill>
                <a:schemeClr val="accent1">
                  <a:lumMod val="40000"/>
                  <a:lumOff val="60000"/>
                </a:schemeClr>
              </a:solidFill>
              <a:ln>
                <a:noFill/>
              </a:ln>
            </c:spPr>
          </c:dPt>
          <c:dPt>
            <c:idx val="3"/>
            <c:bubble3D val="0"/>
            <c:spPr>
              <a:solidFill>
                <a:schemeClr val="accent1">
                  <a:lumMod val="20000"/>
                  <a:lumOff val="80000"/>
                </a:schemeClr>
              </a:solidFill>
              <a:ln>
                <a:noFill/>
              </a:ln>
            </c:spPr>
          </c:dPt>
          <c:dPt>
            <c:idx val="4"/>
            <c:bubble3D val="0"/>
            <c:spPr>
              <a:solidFill>
                <a:schemeClr val="bg1">
                  <a:lumMod val="75000"/>
                </a:schemeClr>
              </a:solidFill>
              <a:ln>
                <a:noFill/>
              </a:ln>
            </c:spPr>
          </c:dPt>
          <c:dLbls>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Tabelle1!$A$2:$A$3</c:f>
              <c:strCache>
                <c:ptCount val="2"/>
                <c:pt idx="0">
                  <c:v>Oui</c:v>
                </c:pt>
                <c:pt idx="1">
                  <c:v>Non</c:v>
                </c:pt>
              </c:strCache>
            </c:strRef>
          </c:cat>
          <c:val>
            <c:numRef>
              <c:f>Tabelle1!$B$2:$B$3</c:f>
              <c:numCache>
                <c:formatCode>0%</c:formatCode>
                <c:ptCount val="2"/>
                <c:pt idx="0">
                  <c:v>0.63900000000000001</c:v>
                </c:pt>
                <c:pt idx="1">
                  <c:v>0.36099999999999999</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42979435083883855"/>
          <c:y val="0.67203350515463922"/>
          <c:w val="0.14804075477411707"/>
          <c:h val="0.16515979934772054"/>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5988741899623"/>
          <c:y val="0.14292210767468499"/>
          <c:w val="0.49079789558842496"/>
          <c:h val="0.54108811716740512"/>
        </c:manualLayout>
      </c:layout>
      <c:doughnutChart>
        <c:varyColors val="1"/>
        <c:ser>
          <c:idx val="0"/>
          <c:order val="0"/>
          <c:tx>
            <c:strRef>
              <c:f>Tabelle1!$B$1</c:f>
              <c:strCache>
                <c:ptCount val="1"/>
                <c:pt idx="0">
                  <c:v>Spalte1</c:v>
                </c:pt>
              </c:strCache>
            </c:strRef>
          </c:tx>
          <c:spPr>
            <a:ln>
              <a:noFill/>
            </a:ln>
          </c:spPr>
          <c:dPt>
            <c:idx val="0"/>
            <c:bubble3D val="0"/>
            <c:spPr>
              <a:solidFill>
                <a:schemeClr val="accent1">
                  <a:lumMod val="75000"/>
                </a:schemeClr>
              </a:solidFill>
              <a:ln>
                <a:noFill/>
              </a:ln>
            </c:spPr>
          </c:dPt>
          <c:dPt>
            <c:idx val="1"/>
            <c:bubble3D val="0"/>
            <c:spPr>
              <a:solidFill>
                <a:schemeClr val="accent1">
                  <a:lumMod val="60000"/>
                  <a:lumOff val="40000"/>
                </a:schemeClr>
              </a:solidFill>
              <a:ln>
                <a:noFill/>
              </a:ln>
            </c:spPr>
          </c:dPt>
          <c:dPt>
            <c:idx val="2"/>
            <c:bubble3D val="0"/>
            <c:spPr>
              <a:solidFill>
                <a:schemeClr val="bg1">
                  <a:lumMod val="75000"/>
                </a:schemeClr>
              </a:solidFill>
              <a:ln>
                <a:noFill/>
              </a:ln>
            </c:spPr>
          </c:dPt>
          <c:dPt>
            <c:idx val="3"/>
            <c:bubble3D val="0"/>
            <c:spPr>
              <a:solidFill>
                <a:schemeClr val="accent1">
                  <a:lumMod val="20000"/>
                  <a:lumOff val="80000"/>
                </a:schemeClr>
              </a:solidFill>
              <a:ln>
                <a:noFill/>
              </a:ln>
            </c:spPr>
          </c:dPt>
          <c:dPt>
            <c:idx val="4"/>
            <c:bubble3D val="0"/>
            <c:spPr>
              <a:solidFill>
                <a:schemeClr val="bg1">
                  <a:lumMod val="75000"/>
                </a:schemeClr>
              </a:solidFill>
              <a:ln>
                <a:noFill/>
              </a:ln>
            </c:spPr>
          </c:dPt>
          <c:dLbls>
            <c:dLbl>
              <c:idx val="2"/>
              <c:spPr/>
              <c:txPr>
                <a:bodyPr/>
                <a:lstStyle/>
                <a:p>
                  <a:pPr>
                    <a:defRPr sz="1000">
                      <a:solidFill>
                        <a:schemeClr val="tx1"/>
                      </a:solidFill>
                    </a:defRPr>
                  </a:pPr>
                  <a:endParaRPr lang="de-DE"/>
                </a:p>
              </c:txPr>
              <c:showLegendKey val="0"/>
              <c:showVal val="1"/>
              <c:showCatName val="0"/>
              <c:showSerName val="0"/>
              <c:showPercent val="0"/>
              <c:showBubbleSize val="0"/>
            </c:dLbl>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Tabelle1!$A$2:$A$4</c:f>
              <c:strCache>
                <c:ptCount val="3"/>
                <c:pt idx="0">
                  <c:v>Seuls les véhicules autonomes devraient être permis</c:v>
                </c:pt>
                <c:pt idx="1">
                  <c:v>Les conducteurs humains et les véhicules autonomes devraient être permis</c:v>
                </c:pt>
                <c:pt idx="2">
                  <c:v>Je ne sais pas</c:v>
                </c:pt>
              </c:strCache>
            </c:strRef>
          </c:cat>
          <c:val>
            <c:numRef>
              <c:f>Tabelle1!$B$2:$B$4</c:f>
              <c:numCache>
                <c:formatCode>0%</c:formatCode>
                <c:ptCount val="3"/>
                <c:pt idx="0">
                  <c:v>0.28899999999999998</c:v>
                </c:pt>
                <c:pt idx="1">
                  <c:v>0.65700000000000003</c:v>
                </c:pt>
                <c:pt idx="2">
                  <c:v>5.3999999999999999E-2</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
          <c:y val="0.67203350515463922"/>
          <c:w val="0.98483129783720091"/>
          <c:h val="0.29541056911495572"/>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5988741899623"/>
          <c:y val="0.14292210767468499"/>
          <c:w val="0.49079789558842496"/>
          <c:h val="0.54108811716740512"/>
        </c:manualLayout>
      </c:layout>
      <c:doughnutChart>
        <c:varyColors val="1"/>
        <c:ser>
          <c:idx val="0"/>
          <c:order val="0"/>
          <c:tx>
            <c:strRef>
              <c:f>Tabelle1!$B$1</c:f>
              <c:strCache>
                <c:ptCount val="1"/>
                <c:pt idx="0">
                  <c:v>Spalte1</c:v>
                </c:pt>
              </c:strCache>
            </c:strRef>
          </c:tx>
          <c:spPr>
            <a:ln>
              <a:noFill/>
            </a:ln>
          </c:spPr>
          <c:dPt>
            <c:idx val="0"/>
            <c:bubble3D val="0"/>
            <c:spPr>
              <a:solidFill>
                <a:schemeClr val="accent1">
                  <a:lumMod val="75000"/>
                </a:schemeClr>
              </a:solidFill>
              <a:ln>
                <a:noFill/>
              </a:ln>
            </c:spPr>
          </c:dPt>
          <c:dPt>
            <c:idx val="1"/>
            <c:bubble3D val="0"/>
            <c:spPr>
              <a:solidFill>
                <a:schemeClr val="accent1">
                  <a:lumMod val="60000"/>
                  <a:lumOff val="40000"/>
                </a:schemeClr>
              </a:solidFill>
              <a:ln>
                <a:noFill/>
              </a:ln>
            </c:spPr>
          </c:dPt>
          <c:dPt>
            <c:idx val="2"/>
            <c:bubble3D val="0"/>
            <c:spPr>
              <a:solidFill>
                <a:schemeClr val="bg1">
                  <a:lumMod val="75000"/>
                </a:schemeClr>
              </a:solidFill>
              <a:ln>
                <a:noFill/>
              </a:ln>
            </c:spPr>
          </c:dPt>
          <c:dPt>
            <c:idx val="3"/>
            <c:bubble3D val="0"/>
            <c:spPr>
              <a:solidFill>
                <a:schemeClr val="accent1">
                  <a:lumMod val="20000"/>
                  <a:lumOff val="80000"/>
                </a:schemeClr>
              </a:solidFill>
              <a:ln>
                <a:noFill/>
              </a:ln>
            </c:spPr>
          </c:dPt>
          <c:dPt>
            <c:idx val="4"/>
            <c:bubble3D val="0"/>
            <c:spPr>
              <a:solidFill>
                <a:schemeClr val="bg1">
                  <a:lumMod val="75000"/>
                </a:schemeClr>
              </a:solidFill>
              <a:ln>
                <a:noFill/>
              </a:ln>
            </c:spPr>
          </c:dPt>
          <c:dLbls>
            <c:dLbl>
              <c:idx val="2"/>
              <c:spPr/>
              <c:txPr>
                <a:bodyPr/>
                <a:lstStyle/>
                <a:p>
                  <a:pPr>
                    <a:defRPr sz="1000">
                      <a:solidFill>
                        <a:schemeClr val="tx1"/>
                      </a:solidFill>
                    </a:defRPr>
                  </a:pPr>
                  <a:endParaRPr lang="de-DE"/>
                </a:p>
              </c:txPr>
              <c:showLegendKey val="0"/>
              <c:showVal val="1"/>
              <c:showCatName val="0"/>
              <c:showSerName val="0"/>
              <c:showPercent val="0"/>
              <c:showBubbleSize val="0"/>
            </c:dLbl>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Tabelle1!$A$2:$A$4</c:f>
              <c:strCache>
                <c:ptCount val="3"/>
                <c:pt idx="0">
                  <c:v>Oui</c:v>
                </c:pt>
                <c:pt idx="1">
                  <c:v>Non</c:v>
                </c:pt>
                <c:pt idx="2">
                  <c:v>Je ne sais pas</c:v>
                </c:pt>
              </c:strCache>
            </c:strRef>
          </c:cat>
          <c:val>
            <c:numRef>
              <c:f>Tabelle1!$B$2:$B$4</c:f>
              <c:numCache>
                <c:formatCode>0%</c:formatCode>
                <c:ptCount val="3"/>
                <c:pt idx="0">
                  <c:v>0.45100000000000001</c:v>
                </c:pt>
                <c:pt idx="1">
                  <c:v>0.37</c:v>
                </c:pt>
                <c:pt idx="2">
                  <c:v>0.17899999999999999</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288364959543219"/>
          <c:y val="0.67203350515463922"/>
          <c:w val="0.44661396989336188"/>
          <c:h val="0.18325018403761434"/>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Très positif (4)</c:v>
                </c:pt>
              </c:strCache>
            </c:strRef>
          </c:tx>
          <c:spPr>
            <a:solidFill>
              <a:schemeClr val="tx2"/>
            </a:solidFill>
          </c:spPr>
          <c:invertIfNegative val="0"/>
          <c:dLbls>
            <c:dLbl>
              <c:idx val="0"/>
              <c:delete val="1"/>
            </c:dLbl>
            <c:dLbl>
              <c:idx val="3"/>
              <c:delete val="1"/>
            </c:dLbl>
            <c:dLbl>
              <c:idx val="4"/>
              <c:delete val="1"/>
            </c:dLbl>
            <c:dLbl>
              <c:idx val="5"/>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 (A)</c:v>
                </c:pt>
                <c:pt idx="3">
                  <c:v>30-44 ans [569] (B)</c:v>
                </c:pt>
                <c:pt idx="4">
                  <c:v>45-59 ans [621] (C)</c:v>
                </c:pt>
                <c:pt idx="5">
                  <c:v>60-79 ans [425] (D)</c:v>
                </c:pt>
              </c:strCache>
            </c:strRef>
          </c:cat>
          <c:val>
            <c:numRef>
              <c:f>Tabelle1!$B$2:$B$7</c:f>
              <c:numCache>
                <c:formatCode>General</c:formatCode>
                <c:ptCount val="6"/>
                <c:pt idx="0" formatCode="0%">
                  <c:v>1.4E-2</c:v>
                </c:pt>
                <c:pt idx="2" formatCode="0%">
                  <c:v>2.5000000000000001E-2</c:v>
                </c:pt>
                <c:pt idx="3" formatCode="0%">
                  <c:v>6.0000000000000001E-3</c:v>
                </c:pt>
                <c:pt idx="4" formatCode="0%">
                  <c:v>1.6E-2</c:v>
                </c:pt>
                <c:pt idx="5" formatCode="0%">
                  <c:v>0.01</c:v>
                </c:pt>
              </c:numCache>
            </c:numRef>
          </c:val>
        </c:ser>
        <c:ser>
          <c:idx val="1"/>
          <c:order val="1"/>
          <c:tx>
            <c:strRef>
              <c:f>Tabelle1!$C$1</c:f>
              <c:strCache>
                <c:ptCount val="1"/>
                <c:pt idx="0">
                  <c:v>Plutôt positif (3)</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 (A)</c:v>
                </c:pt>
                <c:pt idx="3">
                  <c:v>30-44 ans [569] (B)</c:v>
                </c:pt>
                <c:pt idx="4">
                  <c:v>45-59 ans [621] (C)</c:v>
                </c:pt>
                <c:pt idx="5">
                  <c:v>60-79 ans [425] (D)</c:v>
                </c:pt>
              </c:strCache>
            </c:strRef>
          </c:cat>
          <c:val>
            <c:numRef>
              <c:f>Tabelle1!$C$2:$C$7</c:f>
              <c:numCache>
                <c:formatCode>General</c:formatCode>
                <c:ptCount val="6"/>
                <c:pt idx="0" formatCode="0%">
                  <c:v>0.379</c:v>
                </c:pt>
                <c:pt idx="2" formatCode="0%">
                  <c:v>0.41699999999999998</c:v>
                </c:pt>
                <c:pt idx="3" formatCode="0%">
                  <c:v>0.435</c:v>
                </c:pt>
                <c:pt idx="4" formatCode="0%">
                  <c:v>0.36399999999999999</c:v>
                </c:pt>
                <c:pt idx="5" formatCode="0%">
                  <c:v>0.26400000000000001</c:v>
                </c:pt>
              </c:numCache>
            </c:numRef>
          </c:val>
        </c:ser>
        <c:ser>
          <c:idx val="2"/>
          <c:order val="2"/>
          <c:tx>
            <c:strRef>
              <c:f>Tabelle1!$D$1</c:f>
              <c:strCache>
                <c:ptCount val="1"/>
                <c:pt idx="0">
                  <c:v>Plutôt négatif (2)</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 (A)</c:v>
                </c:pt>
                <c:pt idx="3">
                  <c:v>30-44 ans [569] (B)</c:v>
                </c:pt>
                <c:pt idx="4">
                  <c:v>45-59 ans [621] (C)</c:v>
                </c:pt>
                <c:pt idx="5">
                  <c:v>60-79 ans [425] (D)</c:v>
                </c:pt>
              </c:strCache>
            </c:strRef>
          </c:cat>
          <c:val>
            <c:numRef>
              <c:f>Tabelle1!$D$2:$D$7</c:f>
              <c:numCache>
                <c:formatCode>General</c:formatCode>
                <c:ptCount val="6"/>
                <c:pt idx="0" formatCode="0%">
                  <c:v>0.47799999999999998</c:v>
                </c:pt>
                <c:pt idx="2" formatCode="0%">
                  <c:v>0.42099999999999999</c:v>
                </c:pt>
                <c:pt idx="3" formatCode="0%">
                  <c:v>0.46200000000000002</c:v>
                </c:pt>
                <c:pt idx="4" formatCode="0%">
                  <c:v>0.46500000000000002</c:v>
                </c:pt>
                <c:pt idx="5" formatCode="0%">
                  <c:v>0.6</c:v>
                </c:pt>
              </c:numCache>
            </c:numRef>
          </c:val>
        </c:ser>
        <c:ser>
          <c:idx val="3"/>
          <c:order val="3"/>
          <c:tx>
            <c:strRef>
              <c:f>Tabelle1!$E$1</c:f>
              <c:strCache>
                <c:ptCount val="1"/>
                <c:pt idx="0">
                  <c:v>Très négatif (1)</c:v>
                </c:pt>
              </c:strCache>
            </c:strRef>
          </c:tx>
          <c:spPr>
            <a:solidFill>
              <a:schemeClr val="accent1">
                <a:lumMod val="40000"/>
                <a:lumOff val="6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 (A)</c:v>
                </c:pt>
                <c:pt idx="3">
                  <c:v>30-44 ans [569] (B)</c:v>
                </c:pt>
                <c:pt idx="4">
                  <c:v>45-59 ans [621] (C)</c:v>
                </c:pt>
                <c:pt idx="5">
                  <c:v>60-79 ans [425] (D)</c:v>
                </c:pt>
              </c:strCache>
            </c:strRef>
          </c:cat>
          <c:val>
            <c:numRef>
              <c:f>Tabelle1!$E$2:$E$7</c:f>
              <c:numCache>
                <c:formatCode>General</c:formatCode>
                <c:ptCount val="6"/>
                <c:pt idx="0" formatCode="0%">
                  <c:v>0.129</c:v>
                </c:pt>
                <c:pt idx="2" formatCode="0%">
                  <c:v>0.13700000000000001</c:v>
                </c:pt>
                <c:pt idx="3" formatCode="0%">
                  <c:v>9.7000000000000003E-2</c:v>
                </c:pt>
                <c:pt idx="4" formatCode="0%">
                  <c:v>0.155</c:v>
                </c:pt>
                <c:pt idx="5" formatCode="0%">
                  <c:v>0.127</c:v>
                </c:pt>
              </c:numCache>
            </c:numRef>
          </c:val>
        </c:ser>
        <c:dLbls>
          <c:showLegendKey val="0"/>
          <c:showVal val="0"/>
          <c:showCatName val="0"/>
          <c:showSerName val="0"/>
          <c:showPercent val="0"/>
          <c:showBubbleSize val="0"/>
        </c:dLbls>
        <c:gapWidth val="70"/>
        <c:overlap val="100"/>
        <c:axId val="120546048"/>
        <c:axId val="120562048"/>
      </c:barChart>
      <c:catAx>
        <c:axId val="120546048"/>
        <c:scaling>
          <c:orientation val="maxMin"/>
        </c:scaling>
        <c:delete val="0"/>
        <c:axPos val="l"/>
        <c:majorTickMark val="none"/>
        <c:minorTickMark val="none"/>
        <c:tickLblPos val="nextTo"/>
        <c:txPr>
          <a:bodyPr/>
          <a:lstStyle/>
          <a:p>
            <a:pPr algn="r">
              <a:defRPr sz="1000"/>
            </a:pPr>
            <a:endParaRPr lang="de-DE"/>
          </a:p>
        </c:txPr>
        <c:crossAx val="120562048"/>
        <c:crosses val="autoZero"/>
        <c:auto val="1"/>
        <c:lblAlgn val="ctr"/>
        <c:lblOffset val="100"/>
        <c:noMultiLvlLbl val="0"/>
      </c:catAx>
      <c:valAx>
        <c:axId val="120562048"/>
        <c:scaling>
          <c:orientation val="minMax"/>
        </c:scaling>
        <c:delete val="1"/>
        <c:axPos val="t"/>
        <c:numFmt formatCode="0%" sourceLinked="1"/>
        <c:majorTickMark val="out"/>
        <c:minorTickMark val="none"/>
        <c:tickLblPos val="nextTo"/>
        <c:crossAx val="120546048"/>
        <c:crosses val="autoZero"/>
        <c:crossBetween val="between"/>
      </c:valAx>
    </c:plotArea>
    <c:legend>
      <c:legendPos val="b"/>
      <c:layout>
        <c:manualLayout>
          <c:xMode val="edge"/>
          <c:yMode val="edge"/>
          <c:x val="0.20292294351776552"/>
          <c:y val="0.84262161390813972"/>
          <c:w val="0.59338102504166845"/>
          <c:h val="6.8871695745777659E-2"/>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7365070814828"/>
          <c:y val="0.18101747281589797"/>
          <c:w val="0.3516501563444307"/>
          <c:h val="0.77075005624296966"/>
        </c:manualLayout>
      </c:layout>
      <c:doughnutChart>
        <c:varyColors val="1"/>
        <c:ser>
          <c:idx val="0"/>
          <c:order val="0"/>
          <c:tx>
            <c:strRef>
              <c:f>Tabelle1!$B$1</c:f>
              <c:strCache>
                <c:ptCount val="1"/>
                <c:pt idx="0">
                  <c:v>Spalte1</c:v>
                </c:pt>
              </c:strCache>
            </c:strRef>
          </c:tx>
          <c:spPr>
            <a:ln>
              <a:noFill/>
            </a:ln>
          </c:spPr>
          <c:dPt>
            <c:idx val="0"/>
            <c:bubble3D val="0"/>
            <c:spPr>
              <a:solidFill>
                <a:schemeClr val="tx2"/>
              </a:solidFill>
              <a:ln>
                <a:noFill/>
              </a:ln>
            </c:spPr>
          </c:dPt>
          <c:dPt>
            <c:idx val="1"/>
            <c:bubble3D val="0"/>
            <c:spPr>
              <a:solidFill>
                <a:schemeClr val="accent1">
                  <a:lumMod val="75000"/>
                </a:schemeClr>
              </a:solidFill>
              <a:ln>
                <a:noFill/>
              </a:ln>
            </c:spPr>
          </c:dPt>
          <c:dPt>
            <c:idx val="2"/>
            <c:bubble3D val="0"/>
            <c:spPr>
              <a:solidFill>
                <a:schemeClr val="accent1">
                  <a:lumMod val="60000"/>
                  <a:lumOff val="40000"/>
                </a:schemeClr>
              </a:solidFill>
              <a:ln>
                <a:noFill/>
              </a:ln>
            </c:spPr>
          </c:dPt>
          <c:dPt>
            <c:idx val="3"/>
            <c:bubble3D val="0"/>
            <c:spPr>
              <a:solidFill>
                <a:schemeClr val="accent1">
                  <a:lumMod val="40000"/>
                  <a:lumOff val="60000"/>
                </a:schemeClr>
              </a:solidFill>
              <a:ln>
                <a:noFill/>
              </a:ln>
            </c:spPr>
          </c:dPt>
          <c:dPt>
            <c:idx val="4"/>
            <c:bubble3D val="0"/>
            <c:spPr>
              <a:solidFill>
                <a:schemeClr val="accent1">
                  <a:lumMod val="20000"/>
                  <a:lumOff val="80000"/>
                </a:schemeClr>
              </a:solidFill>
              <a:ln>
                <a:noFill/>
              </a:ln>
            </c:spPr>
          </c:dPt>
          <c:dLbls>
            <c:dLbl>
              <c:idx val="4"/>
              <c:spPr/>
              <c:txPr>
                <a:bodyPr/>
                <a:lstStyle/>
                <a:p>
                  <a:pPr>
                    <a:defRPr sz="1000">
                      <a:solidFill>
                        <a:schemeClr val="tx1"/>
                      </a:solidFill>
                    </a:defRPr>
                  </a:pPr>
                  <a:endParaRPr lang="de-DE"/>
                </a:p>
              </c:txPr>
              <c:showLegendKey val="0"/>
              <c:showVal val="1"/>
              <c:showCatName val="0"/>
              <c:showSerName val="0"/>
              <c:showPercent val="0"/>
              <c:showBubbleSize val="0"/>
            </c:dLbl>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Tabelle1!$A$2:$A$4</c:f>
              <c:strCache>
                <c:ptCount val="3"/>
                <c:pt idx="0">
                  <c:v>Oui, dans tous les cas</c:v>
                </c:pt>
                <c:pt idx="1">
                  <c:v>Pourquoi pas, il faut voir</c:v>
                </c:pt>
                <c:pt idx="2">
                  <c:v>Non, en aucun cas</c:v>
                </c:pt>
              </c:strCache>
            </c:strRef>
          </c:cat>
          <c:val>
            <c:numRef>
              <c:f>Tabelle1!$B$2:$B$4</c:f>
              <c:numCache>
                <c:formatCode>0%</c:formatCode>
                <c:ptCount val="3"/>
                <c:pt idx="0">
                  <c:v>0.03</c:v>
                </c:pt>
                <c:pt idx="1">
                  <c:v>0.56200000000000006</c:v>
                </c:pt>
                <c:pt idx="2">
                  <c:v>0.40799999999999997</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6870290780933862"/>
          <c:y val="0.40155740532433448"/>
          <c:w val="0.30968158507852256"/>
          <c:h val="0.26420727409073863"/>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Oui</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Tabelle1!$A$2:$A$12</c:f>
              <c:strCache>
                <c:ptCount val="11"/>
                <c:pt idx="2">
                  <c:v>15-29 ans [477]</c:v>
                </c:pt>
                <c:pt idx="3">
                  <c:v>30-44 ans [569]</c:v>
                </c:pt>
                <c:pt idx="4">
                  <c:v>45-59 ans [621]</c:v>
                </c:pt>
                <c:pt idx="5">
                  <c:v>60-79 ans [425]</c:v>
                </c:pt>
                <c:pt idx="7">
                  <c:v>SA [1054]</c:v>
                </c:pt>
                <c:pt idx="8">
                  <c:v>SR [618]</c:v>
                </c:pt>
                <c:pt idx="9">
                  <c:v>SI [420]</c:v>
                </c:pt>
                <c:pt idx="10">
                  <c:v>Romanche [228]</c:v>
                </c:pt>
              </c:strCache>
            </c:strRef>
          </c:cat>
          <c:val>
            <c:numRef>
              <c:f>Tabelle1!$B$2:$B$12</c:f>
              <c:numCache>
                <c:formatCode>General</c:formatCode>
                <c:ptCount val="11"/>
                <c:pt idx="0" formatCode="0%">
                  <c:v>0.27900000000000003</c:v>
                </c:pt>
                <c:pt idx="2" formatCode="0%">
                  <c:v>0.32500000000000001</c:v>
                </c:pt>
                <c:pt idx="3" formatCode="0%">
                  <c:v>0.27400000000000002</c:v>
                </c:pt>
                <c:pt idx="4" formatCode="0%">
                  <c:v>0.26200000000000001</c:v>
                </c:pt>
                <c:pt idx="5" formatCode="0%">
                  <c:v>0.249</c:v>
                </c:pt>
                <c:pt idx="7" formatCode="0%">
                  <c:v>0.23200000000000001</c:v>
                </c:pt>
                <c:pt idx="8" formatCode="0%">
                  <c:v>0.38</c:v>
                </c:pt>
                <c:pt idx="9" formatCode="0%">
                  <c:v>0.316</c:v>
                </c:pt>
                <c:pt idx="10" formatCode="0%">
                  <c:v>0.34100000000000003</c:v>
                </c:pt>
              </c:numCache>
            </c:numRef>
          </c:val>
        </c:ser>
        <c:ser>
          <c:idx val="1"/>
          <c:order val="1"/>
          <c:tx>
            <c:strRef>
              <c:f>Tabelle1!$C$1</c:f>
              <c:strCache>
                <c:ptCount val="1"/>
                <c:pt idx="0">
                  <c:v>Non</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Tabelle1!$A$2:$A$12</c:f>
              <c:strCache>
                <c:ptCount val="11"/>
                <c:pt idx="2">
                  <c:v>15-29 ans [477]</c:v>
                </c:pt>
                <c:pt idx="3">
                  <c:v>30-44 ans [569]</c:v>
                </c:pt>
                <c:pt idx="4">
                  <c:v>45-59 ans [621]</c:v>
                </c:pt>
                <c:pt idx="5">
                  <c:v>60-79 ans [425]</c:v>
                </c:pt>
                <c:pt idx="7">
                  <c:v>SA [1054]</c:v>
                </c:pt>
                <c:pt idx="8">
                  <c:v>SR [618]</c:v>
                </c:pt>
                <c:pt idx="9">
                  <c:v>SI [420]</c:v>
                </c:pt>
                <c:pt idx="10">
                  <c:v>Romanche [228]</c:v>
                </c:pt>
              </c:strCache>
            </c:strRef>
          </c:cat>
          <c:val>
            <c:numRef>
              <c:f>Tabelle1!$C$2:$C$12</c:f>
              <c:numCache>
                <c:formatCode>General</c:formatCode>
                <c:ptCount val="11"/>
                <c:pt idx="0" formatCode="0%">
                  <c:v>0.60299999999999998</c:v>
                </c:pt>
                <c:pt idx="2" formatCode="0%">
                  <c:v>0.56999999999999995</c:v>
                </c:pt>
                <c:pt idx="3" formatCode="0%">
                  <c:v>0.63</c:v>
                </c:pt>
                <c:pt idx="4" formatCode="0%">
                  <c:v>0.61499999999999999</c:v>
                </c:pt>
                <c:pt idx="5" formatCode="0%">
                  <c:v>0.58799999999999997</c:v>
                </c:pt>
                <c:pt idx="7" formatCode="0%">
                  <c:v>0.65600000000000003</c:v>
                </c:pt>
                <c:pt idx="8" formatCode="0%">
                  <c:v>0.49</c:v>
                </c:pt>
                <c:pt idx="9" formatCode="0%">
                  <c:v>0.56399999999999995</c:v>
                </c:pt>
                <c:pt idx="10" formatCode="0%">
                  <c:v>0.57099999999999995</c:v>
                </c:pt>
              </c:numCache>
            </c:numRef>
          </c:val>
        </c:ser>
        <c:ser>
          <c:idx val="2"/>
          <c:order val="2"/>
          <c:tx>
            <c:strRef>
              <c:f>Tabelle1!$D$1</c:f>
              <c:strCache>
                <c:ptCount val="1"/>
                <c:pt idx="0">
                  <c:v>Je ne sais pas</c:v>
                </c:pt>
              </c:strCache>
            </c:strRef>
          </c:tx>
          <c:spPr>
            <a:solidFill>
              <a:schemeClr val="bg1">
                <a:lumMod val="75000"/>
              </a:schemeClr>
            </a:solidFill>
          </c:spPr>
          <c:invertIfNegative val="0"/>
          <c:dLbls>
            <c:txPr>
              <a:bodyPr/>
              <a:lstStyle/>
              <a:p>
                <a:pPr>
                  <a:defRPr sz="1000">
                    <a:solidFill>
                      <a:schemeClr val="tx1"/>
                    </a:solidFill>
                  </a:defRPr>
                </a:pPr>
                <a:endParaRPr lang="de-DE"/>
              </a:p>
            </c:txPr>
            <c:showLegendKey val="0"/>
            <c:showVal val="1"/>
            <c:showCatName val="0"/>
            <c:showSerName val="0"/>
            <c:showPercent val="0"/>
            <c:showBubbleSize val="0"/>
            <c:showLeaderLines val="0"/>
          </c:dLbls>
          <c:cat>
            <c:strRef>
              <c:f>Tabelle1!$A$2:$A$12</c:f>
              <c:strCache>
                <c:ptCount val="11"/>
                <c:pt idx="2">
                  <c:v>15-29 ans [477]</c:v>
                </c:pt>
                <c:pt idx="3">
                  <c:v>30-44 ans [569]</c:v>
                </c:pt>
                <c:pt idx="4">
                  <c:v>45-59 ans [621]</c:v>
                </c:pt>
                <c:pt idx="5">
                  <c:v>60-79 ans [425]</c:v>
                </c:pt>
                <c:pt idx="7">
                  <c:v>SA [1054]</c:v>
                </c:pt>
                <c:pt idx="8">
                  <c:v>SR [618]</c:v>
                </c:pt>
                <c:pt idx="9">
                  <c:v>SI [420]</c:v>
                </c:pt>
                <c:pt idx="10">
                  <c:v>Romanche [228]</c:v>
                </c:pt>
              </c:strCache>
            </c:strRef>
          </c:cat>
          <c:val>
            <c:numRef>
              <c:f>Tabelle1!$D$2:$D$12</c:f>
              <c:numCache>
                <c:formatCode>General</c:formatCode>
                <c:ptCount val="11"/>
                <c:pt idx="0" formatCode="0%">
                  <c:v>0.11799999999999999</c:v>
                </c:pt>
                <c:pt idx="2" formatCode="0%">
                  <c:v>0.105</c:v>
                </c:pt>
                <c:pt idx="3" formatCode="0%">
                  <c:v>9.6000000000000002E-2</c:v>
                </c:pt>
                <c:pt idx="4" formatCode="0%">
                  <c:v>0.123</c:v>
                </c:pt>
                <c:pt idx="5" formatCode="0%">
                  <c:v>0.16300000000000001</c:v>
                </c:pt>
                <c:pt idx="7" formatCode="0%">
                  <c:v>0.113</c:v>
                </c:pt>
                <c:pt idx="8" formatCode="0%">
                  <c:v>0.13</c:v>
                </c:pt>
                <c:pt idx="9" formatCode="0%">
                  <c:v>0.11899999999999999</c:v>
                </c:pt>
                <c:pt idx="10" formatCode="0%">
                  <c:v>8.7999999999999995E-2</c:v>
                </c:pt>
              </c:numCache>
            </c:numRef>
          </c:val>
        </c:ser>
        <c:dLbls>
          <c:showLegendKey val="0"/>
          <c:showVal val="0"/>
          <c:showCatName val="0"/>
          <c:showSerName val="0"/>
          <c:showPercent val="0"/>
          <c:showBubbleSize val="0"/>
        </c:dLbls>
        <c:gapWidth val="70"/>
        <c:overlap val="100"/>
        <c:axId val="163011968"/>
        <c:axId val="163030144"/>
      </c:barChart>
      <c:catAx>
        <c:axId val="163011968"/>
        <c:scaling>
          <c:orientation val="maxMin"/>
        </c:scaling>
        <c:delete val="0"/>
        <c:axPos val="l"/>
        <c:majorTickMark val="none"/>
        <c:minorTickMark val="none"/>
        <c:tickLblPos val="nextTo"/>
        <c:txPr>
          <a:bodyPr/>
          <a:lstStyle/>
          <a:p>
            <a:pPr algn="r">
              <a:defRPr sz="1000"/>
            </a:pPr>
            <a:endParaRPr lang="de-DE"/>
          </a:p>
        </c:txPr>
        <c:crossAx val="163030144"/>
        <c:crosses val="autoZero"/>
        <c:auto val="1"/>
        <c:lblAlgn val="ctr"/>
        <c:lblOffset val="100"/>
        <c:noMultiLvlLbl val="0"/>
      </c:catAx>
      <c:valAx>
        <c:axId val="163030144"/>
        <c:scaling>
          <c:orientation val="minMax"/>
        </c:scaling>
        <c:delete val="1"/>
        <c:axPos val="t"/>
        <c:numFmt formatCode="0%" sourceLinked="1"/>
        <c:majorTickMark val="out"/>
        <c:minorTickMark val="none"/>
        <c:tickLblPos val="nextTo"/>
        <c:crossAx val="163011968"/>
        <c:crosses val="autoZero"/>
        <c:crossBetween val="between"/>
      </c:valAx>
    </c:plotArea>
    <c:legend>
      <c:legendPos val="b"/>
      <c:layout>
        <c:manualLayout>
          <c:xMode val="edge"/>
          <c:yMode val="edge"/>
          <c:x val="0.24742474902639661"/>
          <c:y val="0.84262161390813972"/>
          <c:w val="0.73299784545770796"/>
          <c:h val="0.1146492867889580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5988741899623"/>
          <c:y val="0.14292210767468499"/>
          <c:w val="0.49079789558842496"/>
          <c:h val="0.54108811716740512"/>
        </c:manualLayout>
      </c:layout>
      <c:doughnutChart>
        <c:varyColors val="1"/>
        <c:ser>
          <c:idx val="0"/>
          <c:order val="0"/>
          <c:tx>
            <c:strRef>
              <c:f>Tabelle1!$B$1</c:f>
              <c:strCache>
                <c:ptCount val="1"/>
                <c:pt idx="0">
                  <c:v>Spalte1</c:v>
                </c:pt>
              </c:strCache>
            </c:strRef>
          </c:tx>
          <c:spPr>
            <a:solidFill>
              <a:schemeClr val="tx2"/>
            </a:solidFill>
            <a:ln>
              <a:noFill/>
            </a:ln>
          </c:spPr>
          <c:dPt>
            <c:idx val="0"/>
            <c:bubble3D val="0"/>
            <c:spPr>
              <a:solidFill>
                <a:schemeClr val="accent1">
                  <a:lumMod val="75000"/>
                </a:schemeClr>
              </a:solidFill>
              <a:ln>
                <a:noFill/>
              </a:ln>
            </c:spPr>
          </c:dPt>
          <c:dPt>
            <c:idx val="1"/>
            <c:bubble3D val="0"/>
            <c:spPr>
              <a:solidFill>
                <a:schemeClr val="accent1">
                  <a:lumMod val="60000"/>
                  <a:lumOff val="40000"/>
                </a:schemeClr>
              </a:solidFill>
              <a:ln>
                <a:noFill/>
              </a:ln>
            </c:spPr>
          </c:dPt>
          <c:dPt>
            <c:idx val="2"/>
            <c:bubble3D val="0"/>
          </c:dPt>
          <c:dPt>
            <c:idx val="3"/>
            <c:bubble3D val="0"/>
          </c:dPt>
          <c:dPt>
            <c:idx val="4"/>
            <c:bubble3D val="0"/>
          </c:dPt>
          <c:dLbls>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Tabelle1!$A$2:$A$3</c:f>
              <c:strCache>
                <c:ptCount val="2"/>
                <c:pt idx="0">
                  <c:v>Oui</c:v>
                </c:pt>
                <c:pt idx="1">
                  <c:v>Non</c:v>
                </c:pt>
              </c:strCache>
            </c:strRef>
          </c:cat>
          <c:val>
            <c:numRef>
              <c:f>Tabelle1!$B$2:$B$3</c:f>
              <c:numCache>
                <c:formatCode>0%</c:formatCode>
                <c:ptCount val="2"/>
                <c:pt idx="0">
                  <c:v>0.89300000000000002</c:v>
                </c:pt>
                <c:pt idx="1">
                  <c:v>0.107</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42979435083883855"/>
          <c:y val="0.67203350515463922"/>
          <c:w val="0.14804075477411707"/>
          <c:h val="0.16515979934772054"/>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Top2 (très forte menace)</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0">
                  <c:v>Le remplacement des emplois par l'automatisation/l'intelligence artificielle [2092]</c:v>
                </c:pt>
                <c:pt idx="1">
                  <c:v>La dévalorisation du travail humain par rapport à l'automatisation/l'intelligence artificielle [2092]</c:v>
                </c:pt>
                <c:pt idx="2">
                  <c:v>Une crise financière internationale [2092]</c:v>
                </c:pt>
                <c:pt idx="3">
                  <c:v>La mondialisation [2092]</c:v>
                </c:pt>
                <c:pt idx="4">
                  <c:v>Une pénurie de main d'œuvre liée au vieillissement de la population [2092]</c:v>
                </c:pt>
                <c:pt idx="5">
                  <c:v>L'arrivée de travailleurs immigrés sur le marché [2092]</c:v>
                </c:pt>
              </c:strCache>
            </c:strRef>
          </c:cat>
          <c:val>
            <c:numRef>
              <c:f>Tabelle1!$B$2:$B$7</c:f>
              <c:numCache>
                <c:formatCode>0%</c:formatCode>
                <c:ptCount val="6"/>
                <c:pt idx="0">
                  <c:v>0.66800000000000004</c:v>
                </c:pt>
                <c:pt idx="1">
                  <c:v>0.63900000000000001</c:v>
                </c:pt>
                <c:pt idx="2">
                  <c:v>0.55100000000000005</c:v>
                </c:pt>
                <c:pt idx="3">
                  <c:v>0.48399999999999999</c:v>
                </c:pt>
                <c:pt idx="4">
                  <c:v>0.39300000000000002</c:v>
                </c:pt>
                <c:pt idx="5">
                  <c:v>0.373</c:v>
                </c:pt>
              </c:numCache>
            </c:numRef>
          </c:val>
        </c:ser>
        <c:ser>
          <c:idx val="1"/>
          <c:order val="1"/>
          <c:tx>
            <c:strRef>
              <c:f>Tabelle1!$C$1</c:f>
              <c:strCache>
                <c:ptCount val="1"/>
                <c:pt idx="0">
                  <c:v>Centre</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0">
                  <c:v>Le remplacement des emplois par l'automatisation/l'intelligence artificielle [2092]</c:v>
                </c:pt>
                <c:pt idx="1">
                  <c:v>La dévalorisation du travail humain par rapport à l'automatisation/l'intelligence artificielle [2092]</c:v>
                </c:pt>
                <c:pt idx="2">
                  <c:v>Une crise financière internationale [2092]</c:v>
                </c:pt>
                <c:pt idx="3">
                  <c:v>La mondialisation [2092]</c:v>
                </c:pt>
                <c:pt idx="4">
                  <c:v>Une pénurie de main d'œuvre liée au vieillissement de la population [2092]</c:v>
                </c:pt>
                <c:pt idx="5">
                  <c:v>L'arrivée de travailleurs immigrés sur le marché [2092]</c:v>
                </c:pt>
              </c:strCache>
            </c:strRef>
          </c:cat>
          <c:val>
            <c:numRef>
              <c:f>Tabelle1!$C$2:$C$7</c:f>
              <c:numCache>
                <c:formatCode>0%</c:formatCode>
                <c:ptCount val="6"/>
                <c:pt idx="0">
                  <c:v>0.215</c:v>
                </c:pt>
                <c:pt idx="1">
                  <c:v>0.23100000000000001</c:v>
                </c:pt>
                <c:pt idx="2">
                  <c:v>0.32200000000000001</c:v>
                </c:pt>
                <c:pt idx="3">
                  <c:v>0.32700000000000001</c:v>
                </c:pt>
                <c:pt idx="4">
                  <c:v>0.318</c:v>
                </c:pt>
                <c:pt idx="5">
                  <c:v>0.28000000000000003</c:v>
                </c:pt>
              </c:numCache>
            </c:numRef>
          </c:val>
        </c:ser>
        <c:ser>
          <c:idx val="2"/>
          <c:order val="2"/>
          <c:tx>
            <c:strRef>
              <c:f>Tabelle1!$D$1</c:f>
              <c:strCache>
                <c:ptCount val="1"/>
                <c:pt idx="0">
                  <c:v>Bottom2 (pas de menace)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0">
                  <c:v>Le remplacement des emplois par l'automatisation/l'intelligence artificielle [2092]</c:v>
                </c:pt>
                <c:pt idx="1">
                  <c:v>La dévalorisation du travail humain par rapport à l'automatisation/l'intelligence artificielle [2092]</c:v>
                </c:pt>
                <c:pt idx="2">
                  <c:v>Une crise financière internationale [2092]</c:v>
                </c:pt>
                <c:pt idx="3">
                  <c:v>La mondialisation [2092]</c:v>
                </c:pt>
                <c:pt idx="4">
                  <c:v>Une pénurie de main d'œuvre liée au vieillissement de la population [2092]</c:v>
                </c:pt>
                <c:pt idx="5">
                  <c:v>L'arrivée de travailleurs immigrés sur le marché [2092]</c:v>
                </c:pt>
              </c:strCache>
            </c:strRef>
          </c:cat>
          <c:val>
            <c:numRef>
              <c:f>Tabelle1!$D$2:$D$7</c:f>
              <c:numCache>
                <c:formatCode>0%</c:formatCode>
                <c:ptCount val="6"/>
                <c:pt idx="0">
                  <c:v>0.11700000000000001</c:v>
                </c:pt>
                <c:pt idx="1">
                  <c:v>0.13</c:v>
                </c:pt>
                <c:pt idx="2">
                  <c:v>0.127</c:v>
                </c:pt>
                <c:pt idx="3">
                  <c:v>0.188</c:v>
                </c:pt>
                <c:pt idx="4">
                  <c:v>0.28899999999999998</c:v>
                </c:pt>
                <c:pt idx="5">
                  <c:v>0.34699999999999998</c:v>
                </c:pt>
              </c:numCache>
            </c:numRef>
          </c:val>
        </c:ser>
        <c:dLbls>
          <c:showLegendKey val="0"/>
          <c:showVal val="0"/>
          <c:showCatName val="0"/>
          <c:showSerName val="0"/>
          <c:showPercent val="0"/>
          <c:showBubbleSize val="0"/>
        </c:dLbls>
        <c:gapWidth val="70"/>
        <c:overlap val="100"/>
        <c:axId val="120782208"/>
        <c:axId val="121669888"/>
      </c:barChart>
      <c:catAx>
        <c:axId val="120782208"/>
        <c:scaling>
          <c:orientation val="maxMin"/>
        </c:scaling>
        <c:delete val="0"/>
        <c:axPos val="l"/>
        <c:majorTickMark val="none"/>
        <c:minorTickMark val="none"/>
        <c:tickLblPos val="nextTo"/>
        <c:txPr>
          <a:bodyPr/>
          <a:lstStyle/>
          <a:p>
            <a:pPr algn="r">
              <a:defRPr sz="900"/>
            </a:pPr>
            <a:endParaRPr lang="de-DE"/>
          </a:p>
        </c:txPr>
        <c:crossAx val="121669888"/>
        <c:crosses val="autoZero"/>
        <c:auto val="1"/>
        <c:lblAlgn val="ctr"/>
        <c:lblOffset val="100"/>
        <c:noMultiLvlLbl val="0"/>
      </c:catAx>
      <c:valAx>
        <c:axId val="121669888"/>
        <c:scaling>
          <c:orientation val="minMax"/>
        </c:scaling>
        <c:delete val="1"/>
        <c:axPos val="t"/>
        <c:numFmt formatCode="0%" sourceLinked="1"/>
        <c:majorTickMark val="out"/>
        <c:minorTickMark val="none"/>
        <c:tickLblPos val="nextTo"/>
        <c:crossAx val="120782208"/>
        <c:crosses val="autoZero"/>
        <c:crossBetween val="between"/>
      </c:valAx>
    </c:plotArea>
    <c:legend>
      <c:legendPos val="b"/>
      <c:layout>
        <c:manualLayout>
          <c:xMode val="edge"/>
          <c:yMode val="edge"/>
          <c:x val="0.22797004905019499"/>
          <c:y val="0.84262161390813972"/>
          <c:w val="0.76866470724600977"/>
          <c:h val="0.1146492867889580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Non, en aucun cas</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0">
                  <c:v>Total [1460]</c:v>
                </c:pt>
                <c:pt idx="2">
                  <c:v>hommes [772]</c:v>
                </c:pt>
                <c:pt idx="3">
                  <c:v>femmes [688]</c:v>
                </c:pt>
                <c:pt idx="5">
                  <c:v>15-29 [309]</c:v>
                </c:pt>
                <c:pt idx="6">
                  <c:v>30-44 [506]</c:v>
                </c:pt>
                <c:pt idx="7">
                  <c:v>45-59 [545]</c:v>
                </c:pt>
                <c:pt idx="8">
                  <c:v>60-79 [100]</c:v>
                </c:pt>
              </c:strCache>
            </c:strRef>
          </c:cat>
          <c:val>
            <c:numRef>
              <c:f>Tabelle1!$B$2:$B$10</c:f>
              <c:numCache>
                <c:formatCode>General</c:formatCode>
                <c:ptCount val="9"/>
                <c:pt idx="0" formatCode="0%">
                  <c:v>0.34</c:v>
                </c:pt>
                <c:pt idx="2" formatCode="0%">
                  <c:v>0.3</c:v>
                </c:pt>
                <c:pt idx="3" formatCode="0%">
                  <c:v>0.4</c:v>
                </c:pt>
                <c:pt idx="5" formatCode="0%">
                  <c:v>0.34</c:v>
                </c:pt>
                <c:pt idx="6" formatCode="0%">
                  <c:v>0.34</c:v>
                </c:pt>
                <c:pt idx="7" formatCode="0%">
                  <c:v>0.33</c:v>
                </c:pt>
                <c:pt idx="8" formatCode="0%">
                  <c:v>0.5</c:v>
                </c:pt>
              </c:numCache>
            </c:numRef>
          </c:val>
        </c:ser>
        <c:ser>
          <c:idx val="1"/>
          <c:order val="1"/>
          <c:tx>
            <c:strRef>
              <c:f>Tabelle1!$C$1</c:f>
              <c:strCache>
                <c:ptCount val="1"/>
                <c:pt idx="0">
                  <c:v>Oui mais seulement pour quelques tâches</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0">
                  <c:v>Total [1460]</c:v>
                </c:pt>
                <c:pt idx="2">
                  <c:v>hommes [772]</c:v>
                </c:pt>
                <c:pt idx="3">
                  <c:v>femmes [688]</c:v>
                </c:pt>
                <c:pt idx="5">
                  <c:v>15-29 [309]</c:v>
                </c:pt>
                <c:pt idx="6">
                  <c:v>30-44 [506]</c:v>
                </c:pt>
                <c:pt idx="7">
                  <c:v>45-59 [545]</c:v>
                </c:pt>
                <c:pt idx="8">
                  <c:v>60-79 [100]</c:v>
                </c:pt>
              </c:strCache>
            </c:strRef>
          </c:cat>
          <c:val>
            <c:numRef>
              <c:f>Tabelle1!$C$2:$C$10</c:f>
              <c:numCache>
                <c:formatCode>General</c:formatCode>
                <c:ptCount val="9"/>
                <c:pt idx="0" formatCode="0%">
                  <c:v>0.49</c:v>
                </c:pt>
                <c:pt idx="2" formatCode="0%">
                  <c:v>0.52</c:v>
                </c:pt>
                <c:pt idx="3" formatCode="0%">
                  <c:v>0.45</c:v>
                </c:pt>
                <c:pt idx="5" formatCode="0%">
                  <c:v>0.44</c:v>
                </c:pt>
                <c:pt idx="6" formatCode="0%">
                  <c:v>0.51</c:v>
                </c:pt>
                <c:pt idx="7" formatCode="0%">
                  <c:v>0.52</c:v>
                </c:pt>
                <c:pt idx="8" formatCode="0%">
                  <c:v>0.41</c:v>
                </c:pt>
              </c:numCache>
            </c:numRef>
          </c:val>
        </c:ser>
        <c:ser>
          <c:idx val="2"/>
          <c:order val="2"/>
          <c:tx>
            <c:strRef>
              <c:f>Tabelle1!$D$1</c:f>
              <c:strCache>
                <c:ptCount val="1"/>
                <c:pt idx="0">
                  <c:v>Une partie importante de mes activités pourrait être touchée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0">
                  <c:v>Total [1460]</c:v>
                </c:pt>
                <c:pt idx="2">
                  <c:v>hommes [772]</c:v>
                </c:pt>
                <c:pt idx="3">
                  <c:v>femmes [688]</c:v>
                </c:pt>
                <c:pt idx="5">
                  <c:v>15-29 [309]</c:v>
                </c:pt>
                <c:pt idx="6">
                  <c:v>30-44 [506]</c:v>
                </c:pt>
                <c:pt idx="7">
                  <c:v>45-59 [545]</c:v>
                </c:pt>
                <c:pt idx="8">
                  <c:v>60-79 [100]</c:v>
                </c:pt>
              </c:strCache>
            </c:strRef>
          </c:cat>
          <c:val>
            <c:numRef>
              <c:f>Tabelle1!$D$2:$D$10</c:f>
              <c:numCache>
                <c:formatCode>General</c:formatCode>
                <c:ptCount val="9"/>
                <c:pt idx="0" formatCode="0%">
                  <c:v>0.14000000000000001</c:v>
                </c:pt>
                <c:pt idx="2" formatCode="0%">
                  <c:v>0.15</c:v>
                </c:pt>
                <c:pt idx="3" formatCode="0%">
                  <c:v>0.13</c:v>
                </c:pt>
                <c:pt idx="5" formatCode="0%">
                  <c:v>0.19</c:v>
                </c:pt>
                <c:pt idx="6" formatCode="0%">
                  <c:v>0.13</c:v>
                </c:pt>
                <c:pt idx="7" formatCode="0%">
                  <c:v>0.13</c:v>
                </c:pt>
                <c:pt idx="8" formatCode="0%">
                  <c:v>0.09</c:v>
                </c:pt>
              </c:numCache>
            </c:numRef>
          </c:val>
        </c:ser>
        <c:ser>
          <c:idx val="3"/>
          <c:order val="3"/>
          <c:tx>
            <c:strRef>
              <c:f>Tabelle1!$E$1</c:f>
              <c:strCache>
                <c:ptCount val="1"/>
                <c:pt idx="0">
                  <c:v>La totalité de mes tâches pourraient être accomplies par une machine intelligente</c:v>
                </c:pt>
              </c:strCache>
            </c:strRef>
          </c:tx>
          <c:spPr>
            <a:solidFill>
              <a:schemeClr val="accent1">
                <a:lumMod val="40000"/>
                <a:lumOff val="60000"/>
              </a:schemeClr>
            </a:solidFill>
          </c:spPr>
          <c:invertIfNegative val="0"/>
          <c:dLbls>
            <c:dLbl>
              <c:idx val="1"/>
              <c:delete val="1"/>
            </c:dLbl>
            <c:dLbl>
              <c:idx val="3"/>
              <c:delete val="1"/>
            </c:dLbl>
            <c:dLbl>
              <c:idx val="4"/>
              <c:delete val="1"/>
            </c:dLbl>
            <c:dLbl>
              <c:idx val="8"/>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0">
                  <c:v>Total [1460]</c:v>
                </c:pt>
                <c:pt idx="2">
                  <c:v>hommes [772]</c:v>
                </c:pt>
                <c:pt idx="3">
                  <c:v>femmes [688]</c:v>
                </c:pt>
                <c:pt idx="5">
                  <c:v>15-29 [309]</c:v>
                </c:pt>
                <c:pt idx="6">
                  <c:v>30-44 [506]</c:v>
                </c:pt>
                <c:pt idx="7">
                  <c:v>45-59 [545]</c:v>
                </c:pt>
                <c:pt idx="8">
                  <c:v>60-79 [100]</c:v>
                </c:pt>
              </c:strCache>
            </c:strRef>
          </c:cat>
          <c:val>
            <c:numRef>
              <c:f>Tabelle1!$E$2:$E$10</c:f>
              <c:numCache>
                <c:formatCode>General</c:formatCode>
                <c:ptCount val="9"/>
                <c:pt idx="0" formatCode="0%">
                  <c:v>0.02</c:v>
                </c:pt>
                <c:pt idx="2" formatCode="0%">
                  <c:v>0.03</c:v>
                </c:pt>
                <c:pt idx="3" formatCode="0%">
                  <c:v>0.01</c:v>
                </c:pt>
                <c:pt idx="5" formatCode="0%">
                  <c:v>0.04</c:v>
                </c:pt>
                <c:pt idx="6" formatCode="0%">
                  <c:v>0.02</c:v>
                </c:pt>
                <c:pt idx="7" formatCode="0%">
                  <c:v>0.02</c:v>
                </c:pt>
              </c:numCache>
            </c:numRef>
          </c:val>
        </c:ser>
        <c:dLbls>
          <c:showLegendKey val="0"/>
          <c:showVal val="0"/>
          <c:showCatName val="0"/>
          <c:showSerName val="0"/>
          <c:showPercent val="0"/>
          <c:showBubbleSize val="0"/>
        </c:dLbls>
        <c:gapWidth val="70"/>
        <c:overlap val="100"/>
        <c:axId val="124472704"/>
        <c:axId val="156263168"/>
      </c:barChart>
      <c:catAx>
        <c:axId val="124472704"/>
        <c:scaling>
          <c:orientation val="maxMin"/>
        </c:scaling>
        <c:delete val="0"/>
        <c:axPos val="l"/>
        <c:majorTickMark val="none"/>
        <c:minorTickMark val="none"/>
        <c:tickLblPos val="nextTo"/>
        <c:txPr>
          <a:bodyPr/>
          <a:lstStyle/>
          <a:p>
            <a:pPr algn="r">
              <a:defRPr sz="900"/>
            </a:pPr>
            <a:endParaRPr lang="de-DE"/>
          </a:p>
        </c:txPr>
        <c:crossAx val="156263168"/>
        <c:crosses val="autoZero"/>
        <c:auto val="1"/>
        <c:lblAlgn val="ctr"/>
        <c:lblOffset val="100"/>
        <c:noMultiLvlLbl val="0"/>
      </c:catAx>
      <c:valAx>
        <c:axId val="156263168"/>
        <c:scaling>
          <c:orientation val="minMax"/>
        </c:scaling>
        <c:delete val="1"/>
        <c:axPos val="t"/>
        <c:numFmt formatCode="0%" sourceLinked="1"/>
        <c:majorTickMark val="out"/>
        <c:minorTickMark val="none"/>
        <c:tickLblPos val="nextTo"/>
        <c:crossAx val="124472704"/>
        <c:crosses val="autoZero"/>
        <c:crossBetween val="between"/>
      </c:valAx>
    </c:plotArea>
    <c:legend>
      <c:legendPos val="b"/>
      <c:layout>
        <c:manualLayout>
          <c:xMode val="edge"/>
          <c:yMode val="edge"/>
          <c:x val="0.22797004905019499"/>
          <c:y val="0.83454908573851239"/>
          <c:w val="0.75436567670988897"/>
          <c:h val="0.16545091426148761"/>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Non, en aucun cas</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0">
                  <c:v>Profession libérale [54]</c:v>
                </c:pt>
                <c:pt idx="1">
                  <c:v>Travailleur indépendant / entrepreneur [100]</c:v>
                </c:pt>
                <c:pt idx="2">
                  <c:v>Agriculteur [15**]</c:v>
                </c:pt>
                <c:pt idx="3">
                  <c:v>Cadre supérieur, directeur, haut-fonctionnaire [193]</c:v>
                </c:pt>
                <c:pt idx="4">
                  <c:v>Autre employé, fonctionnaire, représentant [664]</c:v>
                </c:pt>
                <c:pt idx="5">
                  <c:v>Travailleur qualifié [311]</c:v>
                </c:pt>
                <c:pt idx="6">
                  <c:v>Travailleur non qualifié [48*]</c:v>
                </c:pt>
                <c:pt idx="7">
                  <c:v>Apprenti [34*]</c:v>
                </c:pt>
                <c:pt idx="8">
                  <c:v>Pas de réponse [41*]</c:v>
                </c:pt>
              </c:strCache>
            </c:strRef>
          </c:cat>
          <c:val>
            <c:numRef>
              <c:f>Tabelle1!$B$2:$B$10</c:f>
              <c:numCache>
                <c:formatCode>0%</c:formatCode>
                <c:ptCount val="9"/>
                <c:pt idx="0">
                  <c:v>0.45200000000000001</c:v>
                </c:pt>
                <c:pt idx="1">
                  <c:v>0.51400000000000001</c:v>
                </c:pt>
                <c:pt idx="2">
                  <c:v>9.1999999999999998E-2</c:v>
                </c:pt>
                <c:pt idx="3">
                  <c:v>0.252</c:v>
                </c:pt>
                <c:pt idx="4">
                  <c:v>0.34599999999999997</c:v>
                </c:pt>
                <c:pt idx="5">
                  <c:v>0.32700000000000001</c:v>
                </c:pt>
                <c:pt idx="6">
                  <c:v>0.45200000000000001</c:v>
                </c:pt>
                <c:pt idx="7">
                  <c:v>0.23499999999999999</c:v>
                </c:pt>
                <c:pt idx="8">
                  <c:v>0.43</c:v>
                </c:pt>
              </c:numCache>
            </c:numRef>
          </c:val>
        </c:ser>
        <c:ser>
          <c:idx val="1"/>
          <c:order val="1"/>
          <c:tx>
            <c:strRef>
              <c:f>Tabelle1!$C$1</c:f>
              <c:strCache>
                <c:ptCount val="1"/>
                <c:pt idx="0">
                  <c:v>Oui mais seulement pour quelques tâches</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0">
                  <c:v>Profession libérale [54]</c:v>
                </c:pt>
                <c:pt idx="1">
                  <c:v>Travailleur indépendant / entrepreneur [100]</c:v>
                </c:pt>
                <c:pt idx="2">
                  <c:v>Agriculteur [15**]</c:v>
                </c:pt>
                <c:pt idx="3">
                  <c:v>Cadre supérieur, directeur, haut-fonctionnaire [193]</c:v>
                </c:pt>
                <c:pt idx="4">
                  <c:v>Autre employé, fonctionnaire, représentant [664]</c:v>
                </c:pt>
                <c:pt idx="5">
                  <c:v>Travailleur qualifié [311]</c:v>
                </c:pt>
                <c:pt idx="6">
                  <c:v>Travailleur non qualifié [48*]</c:v>
                </c:pt>
                <c:pt idx="7">
                  <c:v>Apprenti [34*]</c:v>
                </c:pt>
                <c:pt idx="8">
                  <c:v>Pas de réponse [41*]</c:v>
                </c:pt>
              </c:strCache>
            </c:strRef>
          </c:cat>
          <c:val>
            <c:numRef>
              <c:f>Tabelle1!$C$2:$C$10</c:f>
              <c:numCache>
                <c:formatCode>0%</c:formatCode>
                <c:ptCount val="9"/>
                <c:pt idx="0">
                  <c:v>0.379</c:v>
                </c:pt>
                <c:pt idx="1">
                  <c:v>0.41499999999999998</c:v>
                </c:pt>
                <c:pt idx="2">
                  <c:v>0.61699999999999999</c:v>
                </c:pt>
                <c:pt idx="3">
                  <c:v>0.67100000000000004</c:v>
                </c:pt>
                <c:pt idx="4">
                  <c:v>0.48499999999999999</c:v>
                </c:pt>
                <c:pt idx="5">
                  <c:v>0.48499999999999999</c:v>
                </c:pt>
                <c:pt idx="6">
                  <c:v>0.33200000000000002</c:v>
                </c:pt>
                <c:pt idx="7">
                  <c:v>0.41099999999999998</c:v>
                </c:pt>
                <c:pt idx="8">
                  <c:v>0.35499999999999998</c:v>
                </c:pt>
              </c:numCache>
            </c:numRef>
          </c:val>
        </c:ser>
        <c:ser>
          <c:idx val="2"/>
          <c:order val="2"/>
          <c:tx>
            <c:strRef>
              <c:f>Tabelle1!$D$1</c:f>
              <c:strCache>
                <c:ptCount val="1"/>
                <c:pt idx="0">
                  <c:v>Une partie importante de mes activités pourrait être touchée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0">
                  <c:v>Profession libérale [54]</c:v>
                </c:pt>
                <c:pt idx="1">
                  <c:v>Travailleur indépendant / entrepreneur [100]</c:v>
                </c:pt>
                <c:pt idx="2">
                  <c:v>Agriculteur [15**]</c:v>
                </c:pt>
                <c:pt idx="3">
                  <c:v>Cadre supérieur, directeur, haut-fonctionnaire [193]</c:v>
                </c:pt>
                <c:pt idx="4">
                  <c:v>Autre employé, fonctionnaire, représentant [664]</c:v>
                </c:pt>
                <c:pt idx="5">
                  <c:v>Travailleur qualifié [311]</c:v>
                </c:pt>
                <c:pt idx="6">
                  <c:v>Travailleur non qualifié [48*]</c:v>
                </c:pt>
                <c:pt idx="7">
                  <c:v>Apprenti [34*]</c:v>
                </c:pt>
                <c:pt idx="8">
                  <c:v>Pas de réponse [41*]</c:v>
                </c:pt>
              </c:strCache>
            </c:strRef>
          </c:cat>
          <c:val>
            <c:numRef>
              <c:f>Tabelle1!$D$2:$D$10</c:f>
              <c:numCache>
                <c:formatCode>0%</c:formatCode>
                <c:ptCount val="9"/>
                <c:pt idx="0">
                  <c:v>0.13300000000000001</c:v>
                </c:pt>
                <c:pt idx="1">
                  <c:v>5.8999999999999997E-2</c:v>
                </c:pt>
                <c:pt idx="2">
                  <c:v>0.29099999999999998</c:v>
                </c:pt>
                <c:pt idx="3">
                  <c:v>6.5000000000000002E-2</c:v>
                </c:pt>
                <c:pt idx="4">
                  <c:v>0.151</c:v>
                </c:pt>
                <c:pt idx="5">
                  <c:v>0.16300000000000001</c:v>
                </c:pt>
                <c:pt idx="6">
                  <c:v>0.14799999999999999</c:v>
                </c:pt>
                <c:pt idx="7">
                  <c:v>0.28100000000000003</c:v>
                </c:pt>
                <c:pt idx="8">
                  <c:v>0.192</c:v>
                </c:pt>
              </c:numCache>
            </c:numRef>
          </c:val>
        </c:ser>
        <c:ser>
          <c:idx val="3"/>
          <c:order val="3"/>
          <c:tx>
            <c:strRef>
              <c:f>Tabelle1!$E$1</c:f>
              <c:strCache>
                <c:ptCount val="1"/>
                <c:pt idx="0">
                  <c:v>La totalité de mes tâches pourraient être accomplies par une machine intelligente</c:v>
                </c:pt>
              </c:strCache>
            </c:strRef>
          </c:tx>
          <c:spPr>
            <a:solidFill>
              <a:schemeClr val="accent1">
                <a:lumMod val="40000"/>
                <a:lumOff val="60000"/>
              </a:schemeClr>
            </a:solidFill>
          </c:spPr>
          <c:invertIfNegative val="0"/>
          <c:dLbls>
            <c:dLbl>
              <c:idx val="1"/>
              <c:delete val="1"/>
            </c:dLbl>
            <c:dLbl>
              <c:idx val="3"/>
              <c:delete val="1"/>
            </c:dLbl>
            <c:dLbl>
              <c:idx val="4"/>
              <c:delete val="1"/>
            </c:dLbl>
            <c:dLbl>
              <c:idx val="8"/>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0">
                  <c:v>Profession libérale [54]</c:v>
                </c:pt>
                <c:pt idx="1">
                  <c:v>Travailleur indépendant / entrepreneur [100]</c:v>
                </c:pt>
                <c:pt idx="2">
                  <c:v>Agriculteur [15**]</c:v>
                </c:pt>
                <c:pt idx="3">
                  <c:v>Cadre supérieur, directeur, haut-fonctionnaire [193]</c:v>
                </c:pt>
                <c:pt idx="4">
                  <c:v>Autre employé, fonctionnaire, représentant [664]</c:v>
                </c:pt>
                <c:pt idx="5">
                  <c:v>Travailleur qualifié [311]</c:v>
                </c:pt>
                <c:pt idx="6">
                  <c:v>Travailleur non qualifié [48*]</c:v>
                </c:pt>
                <c:pt idx="7">
                  <c:v>Apprenti [34*]</c:v>
                </c:pt>
                <c:pt idx="8">
                  <c:v>Pas de réponse [41*]</c:v>
                </c:pt>
              </c:strCache>
            </c:strRef>
          </c:cat>
          <c:val>
            <c:numRef>
              <c:f>Tabelle1!$E$2:$E$10</c:f>
              <c:numCache>
                <c:formatCode>0%</c:formatCode>
                <c:ptCount val="9"/>
                <c:pt idx="0">
                  <c:v>3.5999999999999997E-2</c:v>
                </c:pt>
                <c:pt idx="1">
                  <c:v>1.2999999999999999E-2</c:v>
                </c:pt>
                <c:pt idx="3">
                  <c:v>1.2E-2</c:v>
                </c:pt>
                <c:pt idx="4">
                  <c:v>1.7000000000000001E-2</c:v>
                </c:pt>
                <c:pt idx="5">
                  <c:v>2.5000000000000001E-2</c:v>
                </c:pt>
                <c:pt idx="6">
                  <c:v>6.9000000000000006E-2</c:v>
                </c:pt>
                <c:pt idx="7">
                  <c:v>7.3999999999999996E-2</c:v>
                </c:pt>
                <c:pt idx="8">
                  <c:v>2.3E-2</c:v>
                </c:pt>
              </c:numCache>
            </c:numRef>
          </c:val>
        </c:ser>
        <c:dLbls>
          <c:showLegendKey val="0"/>
          <c:showVal val="0"/>
          <c:showCatName val="0"/>
          <c:showSerName val="0"/>
          <c:showPercent val="0"/>
          <c:showBubbleSize val="0"/>
        </c:dLbls>
        <c:gapWidth val="70"/>
        <c:overlap val="100"/>
        <c:axId val="157561216"/>
        <c:axId val="157563136"/>
      </c:barChart>
      <c:catAx>
        <c:axId val="157561216"/>
        <c:scaling>
          <c:orientation val="maxMin"/>
        </c:scaling>
        <c:delete val="0"/>
        <c:axPos val="l"/>
        <c:majorTickMark val="none"/>
        <c:minorTickMark val="none"/>
        <c:tickLblPos val="nextTo"/>
        <c:txPr>
          <a:bodyPr/>
          <a:lstStyle/>
          <a:p>
            <a:pPr algn="r">
              <a:defRPr sz="900"/>
            </a:pPr>
            <a:endParaRPr lang="de-DE"/>
          </a:p>
        </c:txPr>
        <c:crossAx val="157563136"/>
        <c:crosses val="autoZero"/>
        <c:auto val="1"/>
        <c:lblAlgn val="ctr"/>
        <c:lblOffset val="100"/>
        <c:noMultiLvlLbl val="0"/>
      </c:catAx>
      <c:valAx>
        <c:axId val="157563136"/>
        <c:scaling>
          <c:orientation val="minMax"/>
        </c:scaling>
        <c:delete val="1"/>
        <c:axPos val="t"/>
        <c:numFmt formatCode="0%" sourceLinked="1"/>
        <c:majorTickMark val="out"/>
        <c:minorTickMark val="none"/>
        <c:tickLblPos val="nextTo"/>
        <c:crossAx val="157561216"/>
        <c:crosses val="autoZero"/>
        <c:crossBetween val="between"/>
      </c:valAx>
    </c:plotArea>
    <c:legend>
      <c:legendPos val="b"/>
      <c:layout>
        <c:manualLayout>
          <c:xMode val="edge"/>
          <c:yMode val="edge"/>
          <c:x val="0.22797004905019499"/>
          <c:y val="0.83454908573851239"/>
          <c:w val="0.75436567670988897"/>
          <c:h val="0.16545091426148761"/>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Très utile (5)</c:v>
                </c:pt>
              </c:strCache>
            </c:strRef>
          </c:tx>
          <c:spPr>
            <a:solidFill>
              <a:schemeClr val="tx2"/>
            </a:solidFill>
          </c:spPr>
          <c:invertIfNegative val="0"/>
          <c:dLbls>
            <c:dLbl>
              <c:idx val="3"/>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Introduire une taxe sur les robots? [2092]</c:v>
                </c:pt>
                <c:pt idx="1">
                  <c:v>Faire en sorte que l'état investisse dans des programmes de formation prenant en compte le rôle de l'intelligence artificielle dans l'environnement de travail et le choix professionnel? [2092]</c:v>
                </c:pt>
                <c:pt idx="2">
                  <c:v>Introduire un revenu universel? [2092]</c:v>
                </c:pt>
                <c:pt idx="3">
                  <c:v>Taxer plus fortement les personnes qui ont encore du travail? [2092]</c:v>
                </c:pt>
              </c:strCache>
            </c:strRef>
          </c:cat>
          <c:val>
            <c:numRef>
              <c:f>Tabelle1!$B$2:$B$5</c:f>
              <c:numCache>
                <c:formatCode>0%</c:formatCode>
                <c:ptCount val="4"/>
                <c:pt idx="0">
                  <c:v>0.31</c:v>
                </c:pt>
                <c:pt idx="1">
                  <c:v>0.20599999999999999</c:v>
                </c:pt>
                <c:pt idx="2">
                  <c:v>0.20799999999999999</c:v>
                </c:pt>
                <c:pt idx="3">
                  <c:v>1.2E-2</c:v>
                </c:pt>
              </c:numCache>
            </c:numRef>
          </c:val>
        </c:ser>
        <c:ser>
          <c:idx val="1"/>
          <c:order val="1"/>
          <c:tx>
            <c:strRef>
              <c:f>Tabelle1!$C$1</c:f>
              <c:strCache>
                <c:ptCount val="1"/>
                <c:pt idx="0">
                  <c:v>(4)</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Introduire une taxe sur les robots? [2092]</c:v>
                </c:pt>
                <c:pt idx="1">
                  <c:v>Faire en sorte que l'état investisse dans des programmes de formation prenant en compte le rôle de l'intelligence artificielle dans l'environnement de travail et le choix professionnel? [2092]</c:v>
                </c:pt>
                <c:pt idx="2">
                  <c:v>Introduire un revenu universel? [2092]</c:v>
                </c:pt>
                <c:pt idx="3">
                  <c:v>Taxer plus fortement les personnes qui ont encore du travail? [2092]</c:v>
                </c:pt>
              </c:strCache>
            </c:strRef>
          </c:cat>
          <c:val>
            <c:numRef>
              <c:f>Tabelle1!$C$2:$C$5</c:f>
              <c:numCache>
                <c:formatCode>0%</c:formatCode>
                <c:ptCount val="4"/>
                <c:pt idx="0">
                  <c:v>0.26500000000000001</c:v>
                </c:pt>
                <c:pt idx="1">
                  <c:v>0.314</c:v>
                </c:pt>
                <c:pt idx="2">
                  <c:v>0.20399999999999999</c:v>
                </c:pt>
                <c:pt idx="3">
                  <c:v>3.9E-2</c:v>
                </c:pt>
              </c:numCache>
            </c:numRef>
          </c:val>
        </c:ser>
        <c:ser>
          <c:idx val="2"/>
          <c:order val="2"/>
          <c:tx>
            <c:strRef>
              <c:f>Tabelle1!$D$1</c:f>
              <c:strCache>
                <c:ptCount val="1"/>
                <c:pt idx="0">
                  <c:v>(3)</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Introduire une taxe sur les robots? [2092]</c:v>
                </c:pt>
                <c:pt idx="1">
                  <c:v>Faire en sorte que l'état investisse dans des programmes de formation prenant en compte le rôle de l'intelligence artificielle dans l'environnement de travail et le choix professionnel? [2092]</c:v>
                </c:pt>
                <c:pt idx="2">
                  <c:v>Introduire un revenu universel? [2092]</c:v>
                </c:pt>
                <c:pt idx="3">
                  <c:v>Taxer plus fortement les personnes qui ont encore du travail? [2092]</c:v>
                </c:pt>
              </c:strCache>
            </c:strRef>
          </c:cat>
          <c:val>
            <c:numRef>
              <c:f>Tabelle1!$D$2:$D$5</c:f>
              <c:numCache>
                <c:formatCode>0%</c:formatCode>
                <c:ptCount val="4"/>
                <c:pt idx="0">
                  <c:v>0.221</c:v>
                </c:pt>
                <c:pt idx="1">
                  <c:v>0.307</c:v>
                </c:pt>
                <c:pt idx="2">
                  <c:v>0.26400000000000001</c:v>
                </c:pt>
                <c:pt idx="3">
                  <c:v>0.13300000000000001</c:v>
                </c:pt>
              </c:numCache>
            </c:numRef>
          </c:val>
        </c:ser>
        <c:ser>
          <c:idx val="3"/>
          <c:order val="3"/>
          <c:tx>
            <c:strRef>
              <c:f>Tabelle1!$E$1</c:f>
              <c:strCache>
                <c:ptCount val="1"/>
                <c:pt idx="0">
                  <c:v>(2)</c:v>
                </c:pt>
              </c:strCache>
            </c:strRef>
          </c:tx>
          <c:spPr>
            <a:solidFill>
              <a:schemeClr val="accent1">
                <a:lumMod val="40000"/>
                <a:lumOff val="60000"/>
              </a:schemeClr>
            </a:solidFill>
          </c:spPr>
          <c:invertIfNegative val="0"/>
          <c:dLbls>
            <c:txPr>
              <a:bodyPr/>
              <a:lstStyle/>
              <a:p>
                <a:pPr algn="ctr">
                  <a:defRPr lang="de-CH"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dLbls>
          <c:cat>
            <c:strRef>
              <c:f>Tabelle1!$A$2:$A$5</c:f>
              <c:strCache>
                <c:ptCount val="4"/>
                <c:pt idx="0">
                  <c:v>Introduire une taxe sur les robots? [2092]</c:v>
                </c:pt>
                <c:pt idx="1">
                  <c:v>Faire en sorte que l'état investisse dans des programmes de formation prenant en compte le rôle de l'intelligence artificielle dans l'environnement de travail et le choix professionnel? [2092]</c:v>
                </c:pt>
                <c:pt idx="2">
                  <c:v>Introduire un revenu universel? [2092]</c:v>
                </c:pt>
                <c:pt idx="3">
                  <c:v>Taxer plus fortement les personnes qui ont encore du travail? [2092]</c:v>
                </c:pt>
              </c:strCache>
            </c:strRef>
          </c:cat>
          <c:val>
            <c:numRef>
              <c:f>Tabelle1!$E$2:$E$5</c:f>
              <c:numCache>
                <c:formatCode>0%</c:formatCode>
                <c:ptCount val="4"/>
                <c:pt idx="0">
                  <c:v>0.10100000000000001</c:v>
                </c:pt>
                <c:pt idx="1">
                  <c:v>0.10199999999999999</c:v>
                </c:pt>
                <c:pt idx="2">
                  <c:v>0.13600000000000001</c:v>
                </c:pt>
                <c:pt idx="3">
                  <c:v>0.27300000000000002</c:v>
                </c:pt>
              </c:numCache>
            </c:numRef>
          </c:val>
        </c:ser>
        <c:ser>
          <c:idx val="4"/>
          <c:order val="4"/>
          <c:tx>
            <c:strRef>
              <c:f>Tabelle1!$F$1</c:f>
              <c:strCache>
                <c:ptCount val="1"/>
                <c:pt idx="0">
                  <c:v>Pas utile du tout (1)</c:v>
                </c:pt>
              </c:strCache>
            </c:strRef>
          </c:tx>
          <c:spPr>
            <a:solidFill>
              <a:schemeClr val="accent1">
                <a:lumMod val="20000"/>
                <a:lumOff val="80000"/>
              </a:schemeClr>
            </a:solidFill>
          </c:spPr>
          <c:invertIfNegative val="0"/>
          <c:dLbls>
            <c:txPr>
              <a:bodyPr/>
              <a:lstStyle/>
              <a:p>
                <a:pPr>
                  <a:defRPr sz="1000"/>
                </a:pPr>
                <a:endParaRPr lang="de-DE"/>
              </a:p>
            </c:txPr>
            <c:showLegendKey val="0"/>
            <c:showVal val="1"/>
            <c:showCatName val="0"/>
            <c:showSerName val="0"/>
            <c:showPercent val="0"/>
            <c:showBubbleSize val="0"/>
            <c:showLeaderLines val="0"/>
          </c:dLbls>
          <c:cat>
            <c:strRef>
              <c:f>Tabelle1!$A$2:$A$5</c:f>
              <c:strCache>
                <c:ptCount val="4"/>
                <c:pt idx="0">
                  <c:v>Introduire une taxe sur les robots? [2092]</c:v>
                </c:pt>
                <c:pt idx="1">
                  <c:v>Faire en sorte que l'état investisse dans des programmes de formation prenant en compte le rôle de l'intelligence artificielle dans l'environnement de travail et le choix professionnel? [2092]</c:v>
                </c:pt>
                <c:pt idx="2">
                  <c:v>Introduire un revenu universel? [2092]</c:v>
                </c:pt>
                <c:pt idx="3">
                  <c:v>Taxer plus fortement les personnes qui ont encore du travail? [2092]</c:v>
                </c:pt>
              </c:strCache>
            </c:strRef>
          </c:cat>
          <c:val>
            <c:numRef>
              <c:f>Tabelle1!$F$2:$F$5</c:f>
              <c:numCache>
                <c:formatCode>0%</c:formatCode>
                <c:ptCount val="4"/>
                <c:pt idx="0">
                  <c:v>0.10299999999999999</c:v>
                </c:pt>
                <c:pt idx="1">
                  <c:v>7.1999999999999995E-2</c:v>
                </c:pt>
                <c:pt idx="2">
                  <c:v>0.189</c:v>
                </c:pt>
                <c:pt idx="3">
                  <c:v>0.54300000000000004</c:v>
                </c:pt>
              </c:numCache>
            </c:numRef>
          </c:val>
        </c:ser>
        <c:dLbls>
          <c:showLegendKey val="0"/>
          <c:showVal val="0"/>
          <c:showCatName val="0"/>
          <c:showSerName val="0"/>
          <c:showPercent val="0"/>
          <c:showBubbleSize val="0"/>
        </c:dLbls>
        <c:gapWidth val="70"/>
        <c:overlap val="100"/>
        <c:axId val="162527488"/>
        <c:axId val="163049856"/>
      </c:barChart>
      <c:catAx>
        <c:axId val="162527488"/>
        <c:scaling>
          <c:orientation val="maxMin"/>
        </c:scaling>
        <c:delete val="0"/>
        <c:axPos val="l"/>
        <c:majorTickMark val="none"/>
        <c:minorTickMark val="none"/>
        <c:tickLblPos val="nextTo"/>
        <c:txPr>
          <a:bodyPr/>
          <a:lstStyle/>
          <a:p>
            <a:pPr algn="r">
              <a:defRPr sz="900"/>
            </a:pPr>
            <a:endParaRPr lang="de-DE"/>
          </a:p>
        </c:txPr>
        <c:crossAx val="163049856"/>
        <c:crosses val="autoZero"/>
        <c:auto val="1"/>
        <c:lblAlgn val="ctr"/>
        <c:lblOffset val="100"/>
        <c:noMultiLvlLbl val="0"/>
      </c:catAx>
      <c:valAx>
        <c:axId val="163049856"/>
        <c:scaling>
          <c:orientation val="minMax"/>
        </c:scaling>
        <c:delete val="1"/>
        <c:axPos val="t"/>
        <c:numFmt formatCode="0%" sourceLinked="1"/>
        <c:majorTickMark val="out"/>
        <c:minorTickMark val="none"/>
        <c:tickLblPos val="nextTo"/>
        <c:crossAx val="162527488"/>
        <c:crosses val="autoZero"/>
        <c:crossBetween val="between"/>
      </c:valAx>
    </c:plotArea>
    <c:legend>
      <c:legendPos val="b"/>
      <c:layout>
        <c:manualLayout>
          <c:xMode val="edge"/>
          <c:yMode val="edge"/>
          <c:x val="0.24742474902639661"/>
          <c:y val="0.84262161390813972"/>
          <c:w val="0.73299784545770796"/>
          <c:h val="0.1146492867889580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7365070814828"/>
          <c:y val="0.18101747281589797"/>
          <c:w val="0.3516501563444307"/>
          <c:h val="0.77075005624296966"/>
        </c:manualLayout>
      </c:layout>
      <c:doughnutChart>
        <c:varyColors val="1"/>
        <c:ser>
          <c:idx val="0"/>
          <c:order val="0"/>
          <c:tx>
            <c:strRef>
              <c:f>Tabelle1!$B$1</c:f>
              <c:strCache>
                <c:ptCount val="1"/>
                <c:pt idx="0">
                  <c:v>Spalte1</c:v>
                </c:pt>
              </c:strCache>
            </c:strRef>
          </c:tx>
          <c:spPr>
            <a:ln>
              <a:noFill/>
            </a:ln>
          </c:spPr>
          <c:dPt>
            <c:idx val="0"/>
            <c:bubble3D val="0"/>
            <c:spPr>
              <a:solidFill>
                <a:schemeClr val="accent1">
                  <a:lumMod val="75000"/>
                </a:schemeClr>
              </a:solidFill>
              <a:ln>
                <a:noFill/>
              </a:ln>
            </c:spPr>
          </c:dPt>
          <c:dPt>
            <c:idx val="1"/>
            <c:bubble3D val="0"/>
            <c:spPr>
              <a:solidFill>
                <a:schemeClr val="accent1">
                  <a:lumMod val="60000"/>
                  <a:lumOff val="40000"/>
                </a:schemeClr>
              </a:solidFill>
              <a:ln>
                <a:noFill/>
              </a:ln>
            </c:spPr>
          </c:dPt>
          <c:dPt>
            <c:idx val="2"/>
            <c:bubble3D val="0"/>
            <c:spPr>
              <a:solidFill>
                <a:schemeClr val="bg1">
                  <a:lumMod val="75000"/>
                </a:schemeClr>
              </a:solidFill>
              <a:ln>
                <a:noFill/>
              </a:ln>
            </c:spPr>
          </c:dPt>
          <c:dPt>
            <c:idx val="3"/>
            <c:bubble3D val="0"/>
            <c:spPr>
              <a:solidFill>
                <a:schemeClr val="accent1">
                  <a:lumMod val="40000"/>
                  <a:lumOff val="60000"/>
                </a:schemeClr>
              </a:solidFill>
              <a:ln>
                <a:noFill/>
              </a:ln>
            </c:spPr>
          </c:dPt>
          <c:dPt>
            <c:idx val="4"/>
            <c:bubble3D val="0"/>
            <c:spPr>
              <a:solidFill>
                <a:schemeClr val="accent1">
                  <a:lumMod val="20000"/>
                  <a:lumOff val="80000"/>
                </a:schemeClr>
              </a:solidFill>
              <a:ln>
                <a:noFill/>
              </a:ln>
            </c:spPr>
          </c:dPt>
          <c:dLbls>
            <c:dLbl>
              <c:idx val="2"/>
              <c:spPr/>
              <c:txPr>
                <a:bodyPr/>
                <a:lstStyle/>
                <a:p>
                  <a:pPr>
                    <a:defRPr sz="1000">
                      <a:solidFill>
                        <a:schemeClr val="tx1"/>
                      </a:solidFill>
                    </a:defRPr>
                  </a:pPr>
                  <a:endParaRPr lang="de-DE"/>
                </a:p>
              </c:txPr>
              <c:showLegendKey val="0"/>
              <c:showVal val="1"/>
              <c:showCatName val="0"/>
              <c:showSerName val="0"/>
              <c:showPercent val="0"/>
              <c:showBubbleSize val="0"/>
            </c:dLbl>
            <c:dLbl>
              <c:idx val="4"/>
              <c:spPr/>
              <c:txPr>
                <a:bodyPr/>
                <a:lstStyle/>
                <a:p>
                  <a:pPr>
                    <a:defRPr sz="1000">
                      <a:solidFill>
                        <a:schemeClr val="tx1"/>
                      </a:solidFill>
                    </a:defRPr>
                  </a:pPr>
                  <a:endParaRPr lang="de-DE"/>
                </a:p>
              </c:txPr>
              <c:showLegendKey val="0"/>
              <c:showVal val="1"/>
              <c:showCatName val="0"/>
              <c:showSerName val="0"/>
              <c:showPercent val="0"/>
              <c:showBubbleSize val="0"/>
            </c:dLbl>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Tabelle1!$A$2:$A$4</c:f>
              <c:strCache>
                <c:ptCount val="3"/>
                <c:pt idx="0">
                  <c:v>Oui</c:v>
                </c:pt>
                <c:pt idx="1">
                  <c:v>Non</c:v>
                </c:pt>
                <c:pt idx="2">
                  <c:v>Je ne sais pas</c:v>
                </c:pt>
              </c:strCache>
            </c:strRef>
          </c:cat>
          <c:val>
            <c:numRef>
              <c:f>Tabelle1!$B$2:$B$4</c:f>
              <c:numCache>
                <c:formatCode>0%</c:formatCode>
                <c:ptCount val="3"/>
                <c:pt idx="0">
                  <c:v>0.432</c:v>
                </c:pt>
                <c:pt idx="1">
                  <c:v>0.36699999999999999</c:v>
                </c:pt>
                <c:pt idx="2">
                  <c:v>0.20100000000000001</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6870290780933862"/>
          <c:y val="0.40155740532433448"/>
          <c:w val="0.16715962240849255"/>
          <c:h val="0.26420727409073863"/>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Oui, bien sûr (4)</c:v>
                </c:pt>
              </c:strCache>
            </c:strRef>
          </c:tx>
          <c:spPr>
            <a:solidFill>
              <a:schemeClr val="tx2"/>
            </a:solidFill>
          </c:spPr>
          <c:invertIfNegative val="0"/>
          <c:dLbls>
            <c:dLbl>
              <c:idx val="3"/>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Les médecins 
[2092]</c:v>
                </c:pt>
                <c:pt idx="1">
                  <c:v>Les caisses maladie
[2092]</c:v>
                </c:pt>
                <c:pt idx="2">
                  <c:v>Les administrations publiques [2092]</c:v>
                </c:pt>
                <c:pt idx="3">
                  <c:v>Les groupes technologiques (Google, Facebook, Amazon, Apple, etc.) [2092]</c:v>
                </c:pt>
              </c:strCache>
            </c:strRef>
          </c:cat>
          <c:val>
            <c:numRef>
              <c:f>Tabelle1!$B$2:$B$5</c:f>
              <c:numCache>
                <c:formatCode>0%</c:formatCode>
                <c:ptCount val="4"/>
                <c:pt idx="0">
                  <c:v>0.35099999999999998</c:v>
                </c:pt>
                <c:pt idx="1">
                  <c:v>0.13300000000000001</c:v>
                </c:pt>
                <c:pt idx="2">
                  <c:v>0.124</c:v>
                </c:pt>
                <c:pt idx="3">
                  <c:v>1.2999999999999999E-2</c:v>
                </c:pt>
              </c:numCache>
            </c:numRef>
          </c:val>
        </c:ser>
        <c:ser>
          <c:idx val="1"/>
          <c:order val="1"/>
          <c:tx>
            <c:strRef>
              <c:f>Tabelle1!$C$1</c:f>
              <c:strCache>
                <c:ptCount val="1"/>
                <c:pt idx="0">
                  <c:v>(3)</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Les médecins 
[2092]</c:v>
                </c:pt>
                <c:pt idx="1">
                  <c:v>Les caisses maladie
[2092]</c:v>
                </c:pt>
                <c:pt idx="2">
                  <c:v>Les administrations publiques [2092]</c:v>
                </c:pt>
                <c:pt idx="3">
                  <c:v>Les groupes technologiques (Google, Facebook, Amazon, Apple, etc.) [2092]</c:v>
                </c:pt>
              </c:strCache>
            </c:strRef>
          </c:cat>
          <c:val>
            <c:numRef>
              <c:f>Tabelle1!$C$2:$C$5</c:f>
              <c:numCache>
                <c:formatCode>0%</c:formatCode>
                <c:ptCount val="4"/>
                <c:pt idx="0">
                  <c:v>0.52700000000000002</c:v>
                </c:pt>
                <c:pt idx="1">
                  <c:v>0.51800000000000002</c:v>
                </c:pt>
                <c:pt idx="2">
                  <c:v>0.51</c:v>
                </c:pt>
                <c:pt idx="3">
                  <c:v>6.4000000000000001E-2</c:v>
                </c:pt>
              </c:numCache>
            </c:numRef>
          </c:val>
        </c:ser>
        <c:ser>
          <c:idx val="2"/>
          <c:order val="2"/>
          <c:tx>
            <c:strRef>
              <c:f>Tabelle1!$D$1</c:f>
              <c:strCache>
                <c:ptCount val="1"/>
                <c:pt idx="0">
                  <c:v>(2)</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Les médecins 
[2092]</c:v>
                </c:pt>
                <c:pt idx="1">
                  <c:v>Les caisses maladie
[2092]</c:v>
                </c:pt>
                <c:pt idx="2">
                  <c:v>Les administrations publiques [2092]</c:v>
                </c:pt>
                <c:pt idx="3">
                  <c:v>Les groupes technologiques (Google, Facebook, Amazon, Apple, etc.) [2092]</c:v>
                </c:pt>
              </c:strCache>
            </c:strRef>
          </c:cat>
          <c:val>
            <c:numRef>
              <c:f>Tabelle1!$D$2:$D$5</c:f>
              <c:numCache>
                <c:formatCode>0%</c:formatCode>
                <c:ptCount val="4"/>
                <c:pt idx="0">
                  <c:v>8.7999999999999995E-2</c:v>
                </c:pt>
                <c:pt idx="1">
                  <c:v>0.245</c:v>
                </c:pt>
                <c:pt idx="2">
                  <c:v>0.26300000000000001</c:v>
                </c:pt>
                <c:pt idx="3">
                  <c:v>0.35499999999999998</c:v>
                </c:pt>
              </c:numCache>
            </c:numRef>
          </c:val>
        </c:ser>
        <c:ser>
          <c:idx val="3"/>
          <c:order val="3"/>
          <c:tx>
            <c:strRef>
              <c:f>Tabelle1!$E$1</c:f>
              <c:strCache>
                <c:ptCount val="1"/>
                <c:pt idx="0">
                  <c:v>Certainement pas (1)</c:v>
                </c:pt>
              </c:strCache>
            </c:strRef>
          </c:tx>
          <c:spPr>
            <a:solidFill>
              <a:schemeClr val="accent1">
                <a:lumMod val="40000"/>
                <a:lumOff val="60000"/>
              </a:schemeClr>
            </a:solidFill>
          </c:spPr>
          <c:invertIfNegative val="0"/>
          <c:dLbls>
            <c:dLbl>
              <c:idx val="0"/>
              <c:delete val="1"/>
            </c:dLbl>
            <c:txPr>
              <a:bodyPr/>
              <a:lstStyle/>
              <a:p>
                <a:pPr algn="ctr">
                  <a:defRPr lang="de-CH"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dLbls>
          <c:cat>
            <c:strRef>
              <c:f>Tabelle1!$A$2:$A$5</c:f>
              <c:strCache>
                <c:ptCount val="4"/>
                <c:pt idx="0">
                  <c:v>Les médecins 
[2092]</c:v>
                </c:pt>
                <c:pt idx="1">
                  <c:v>Les caisses maladie
[2092]</c:v>
                </c:pt>
                <c:pt idx="2">
                  <c:v>Les administrations publiques [2092]</c:v>
                </c:pt>
                <c:pt idx="3">
                  <c:v>Les groupes technologiques (Google, Facebook, Amazon, Apple, etc.) [2092]</c:v>
                </c:pt>
              </c:strCache>
            </c:strRef>
          </c:cat>
          <c:val>
            <c:numRef>
              <c:f>Tabelle1!$E$2:$E$5</c:f>
              <c:numCache>
                <c:formatCode>0%</c:formatCode>
                <c:ptCount val="4"/>
                <c:pt idx="0">
                  <c:v>1.6E-2</c:v>
                </c:pt>
                <c:pt idx="1">
                  <c:v>6.5000000000000002E-2</c:v>
                </c:pt>
                <c:pt idx="2">
                  <c:v>5.8999999999999997E-2</c:v>
                </c:pt>
                <c:pt idx="3">
                  <c:v>0.53500000000000003</c:v>
                </c:pt>
              </c:numCache>
            </c:numRef>
          </c:val>
        </c:ser>
        <c:ser>
          <c:idx val="4"/>
          <c:order val="4"/>
          <c:tx>
            <c:strRef>
              <c:f>Tabelle1!$F$1</c:f>
              <c:strCache>
                <c:ptCount val="1"/>
                <c:pt idx="0">
                  <c:v>Je ne sais pas</c:v>
                </c:pt>
              </c:strCache>
            </c:strRef>
          </c:tx>
          <c:spPr>
            <a:solidFill>
              <a:schemeClr val="bg1">
                <a:lumMod val="75000"/>
              </a:schemeClr>
            </a:solidFill>
          </c:spPr>
          <c:invertIfNegative val="0"/>
          <c:dLbls>
            <c:dLbl>
              <c:idx val="0"/>
              <c:delete val="1"/>
            </c:dLbl>
            <c:txPr>
              <a:bodyPr/>
              <a:lstStyle/>
              <a:p>
                <a:pPr>
                  <a:defRPr sz="1000"/>
                </a:pPr>
                <a:endParaRPr lang="de-DE"/>
              </a:p>
            </c:txPr>
            <c:showLegendKey val="0"/>
            <c:showVal val="1"/>
            <c:showCatName val="0"/>
            <c:showSerName val="0"/>
            <c:showPercent val="0"/>
            <c:showBubbleSize val="0"/>
            <c:showLeaderLines val="0"/>
          </c:dLbls>
          <c:cat>
            <c:strRef>
              <c:f>Tabelle1!$A$2:$A$5</c:f>
              <c:strCache>
                <c:ptCount val="4"/>
                <c:pt idx="0">
                  <c:v>Les médecins 
[2092]</c:v>
                </c:pt>
                <c:pt idx="1">
                  <c:v>Les caisses maladie
[2092]</c:v>
                </c:pt>
                <c:pt idx="2">
                  <c:v>Les administrations publiques [2092]</c:v>
                </c:pt>
                <c:pt idx="3">
                  <c:v>Les groupes technologiques (Google, Facebook, Amazon, Apple, etc.) [2092]</c:v>
                </c:pt>
              </c:strCache>
            </c:strRef>
          </c:cat>
          <c:val>
            <c:numRef>
              <c:f>Tabelle1!$F$2:$F$5</c:f>
              <c:numCache>
                <c:formatCode>0%</c:formatCode>
                <c:ptCount val="4"/>
                <c:pt idx="0">
                  <c:v>1.7000000000000001E-2</c:v>
                </c:pt>
                <c:pt idx="1">
                  <c:v>3.9E-2</c:v>
                </c:pt>
                <c:pt idx="2">
                  <c:v>4.3999999999999997E-2</c:v>
                </c:pt>
                <c:pt idx="3">
                  <c:v>3.3000000000000002E-2</c:v>
                </c:pt>
              </c:numCache>
            </c:numRef>
          </c:val>
        </c:ser>
        <c:dLbls>
          <c:showLegendKey val="0"/>
          <c:showVal val="0"/>
          <c:showCatName val="0"/>
          <c:showSerName val="0"/>
          <c:showPercent val="0"/>
          <c:showBubbleSize val="0"/>
        </c:dLbls>
        <c:gapWidth val="70"/>
        <c:overlap val="100"/>
        <c:axId val="158348800"/>
        <c:axId val="158350336"/>
      </c:barChart>
      <c:catAx>
        <c:axId val="158348800"/>
        <c:scaling>
          <c:orientation val="maxMin"/>
        </c:scaling>
        <c:delete val="0"/>
        <c:axPos val="l"/>
        <c:majorTickMark val="none"/>
        <c:minorTickMark val="none"/>
        <c:tickLblPos val="nextTo"/>
        <c:txPr>
          <a:bodyPr/>
          <a:lstStyle/>
          <a:p>
            <a:pPr algn="r">
              <a:defRPr sz="1000"/>
            </a:pPr>
            <a:endParaRPr lang="de-DE"/>
          </a:p>
        </c:txPr>
        <c:crossAx val="158350336"/>
        <c:crosses val="autoZero"/>
        <c:auto val="1"/>
        <c:lblAlgn val="ctr"/>
        <c:lblOffset val="100"/>
        <c:noMultiLvlLbl val="0"/>
      </c:catAx>
      <c:valAx>
        <c:axId val="158350336"/>
        <c:scaling>
          <c:orientation val="minMax"/>
        </c:scaling>
        <c:delete val="1"/>
        <c:axPos val="t"/>
        <c:numFmt formatCode="0%" sourceLinked="1"/>
        <c:majorTickMark val="out"/>
        <c:minorTickMark val="none"/>
        <c:tickLblPos val="nextTo"/>
        <c:crossAx val="158348800"/>
        <c:crosses val="autoZero"/>
        <c:crossBetween val="between"/>
      </c:valAx>
    </c:plotArea>
    <c:legend>
      <c:legendPos val="b"/>
      <c:layout>
        <c:manualLayout>
          <c:xMode val="edge"/>
          <c:yMode val="edge"/>
          <c:x val="0.24742474902639661"/>
          <c:y val="0.84262161390813972"/>
          <c:w val="0.73299784545770796"/>
          <c:h val="0.1146492867889580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 bien sûr (4)</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 (A)</c:v>
                </c:pt>
                <c:pt idx="3">
                  <c:v>30-44 ans [569] (B)</c:v>
                </c:pt>
                <c:pt idx="4">
                  <c:v>45-59 ans [621] (C)</c:v>
                </c:pt>
                <c:pt idx="5">
                  <c:v>60-79 ans [425] (D)</c:v>
                </c:pt>
              </c:strCache>
            </c:strRef>
          </c:cat>
          <c:val>
            <c:numRef>
              <c:f>Tabelle1!$B$2:$B$7</c:f>
              <c:numCache>
                <c:formatCode>General</c:formatCode>
                <c:ptCount val="6"/>
                <c:pt idx="0" formatCode="0%">
                  <c:v>0.123</c:v>
                </c:pt>
                <c:pt idx="2" formatCode="0%">
                  <c:v>0.128</c:v>
                </c:pt>
                <c:pt idx="3" formatCode="0%">
                  <c:v>9.2999999999999999E-2</c:v>
                </c:pt>
                <c:pt idx="4" formatCode="0%">
                  <c:v>0.13800000000000001</c:v>
                </c:pt>
                <c:pt idx="5" formatCode="0%">
                  <c:v>0.13800000000000001</c:v>
                </c:pt>
              </c:numCache>
            </c:numRef>
          </c:val>
        </c:ser>
        <c:ser>
          <c:idx val="1"/>
          <c:order val="1"/>
          <c:tx>
            <c:strRef>
              <c:f>Tabelle1!$C$1</c:f>
              <c:strCache>
                <c:ptCount val="1"/>
                <c:pt idx="0">
                  <c:v>(3)</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 (A)</c:v>
                </c:pt>
                <c:pt idx="3">
                  <c:v>30-44 ans [569] (B)</c:v>
                </c:pt>
                <c:pt idx="4">
                  <c:v>45-59 ans [621] (C)</c:v>
                </c:pt>
                <c:pt idx="5">
                  <c:v>60-79 ans [425] (D)</c:v>
                </c:pt>
              </c:strCache>
            </c:strRef>
          </c:cat>
          <c:val>
            <c:numRef>
              <c:f>Tabelle1!$C$2:$C$7</c:f>
              <c:numCache>
                <c:formatCode>General</c:formatCode>
                <c:ptCount val="6"/>
                <c:pt idx="0" formatCode="0%">
                  <c:v>0.44900000000000001</c:v>
                </c:pt>
                <c:pt idx="2" formatCode="0%">
                  <c:v>0.46800000000000003</c:v>
                </c:pt>
                <c:pt idx="3" formatCode="0%">
                  <c:v>0.45200000000000001</c:v>
                </c:pt>
                <c:pt idx="4" formatCode="0%">
                  <c:v>0.44400000000000001</c:v>
                </c:pt>
                <c:pt idx="5" formatCode="0%">
                  <c:v>0.42499999999999999</c:v>
                </c:pt>
              </c:numCache>
            </c:numRef>
          </c:val>
        </c:ser>
        <c:ser>
          <c:idx val="2"/>
          <c:order val="2"/>
          <c:tx>
            <c:strRef>
              <c:f>Tabelle1!$D$1</c:f>
              <c:strCache>
                <c:ptCount val="1"/>
                <c:pt idx="0">
                  <c:v>(2)</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 (A)</c:v>
                </c:pt>
                <c:pt idx="3">
                  <c:v>30-44 ans [569] (B)</c:v>
                </c:pt>
                <c:pt idx="4">
                  <c:v>45-59 ans [621] (C)</c:v>
                </c:pt>
                <c:pt idx="5">
                  <c:v>60-79 ans [425] (D)</c:v>
                </c:pt>
              </c:strCache>
            </c:strRef>
          </c:cat>
          <c:val>
            <c:numRef>
              <c:f>Tabelle1!$D$2:$D$7</c:f>
              <c:numCache>
                <c:formatCode>General</c:formatCode>
                <c:ptCount val="6"/>
                <c:pt idx="0" formatCode="0%">
                  <c:v>0.33</c:v>
                </c:pt>
                <c:pt idx="2" formatCode="0%">
                  <c:v>0.32700000000000001</c:v>
                </c:pt>
                <c:pt idx="3" formatCode="0%">
                  <c:v>0.34499999999999997</c:v>
                </c:pt>
                <c:pt idx="4" formatCode="0%">
                  <c:v>0.28999999999999998</c:v>
                </c:pt>
                <c:pt idx="5" formatCode="0%">
                  <c:v>0.371</c:v>
                </c:pt>
              </c:numCache>
            </c:numRef>
          </c:val>
        </c:ser>
        <c:ser>
          <c:idx val="3"/>
          <c:order val="3"/>
          <c:tx>
            <c:strRef>
              <c:f>Tabelle1!$E$1</c:f>
              <c:strCache>
                <c:ptCount val="1"/>
                <c:pt idx="0">
                  <c:v>Non, en aucun cas (1)</c:v>
                </c:pt>
              </c:strCache>
            </c:strRef>
          </c:tx>
          <c:spPr>
            <a:solidFill>
              <a:schemeClr val="accent1">
                <a:lumMod val="40000"/>
                <a:lumOff val="6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[477] (A)</c:v>
                </c:pt>
                <c:pt idx="3">
                  <c:v>30-44 ans [569] (B)</c:v>
                </c:pt>
                <c:pt idx="4">
                  <c:v>45-59 ans [621] (C)</c:v>
                </c:pt>
                <c:pt idx="5">
                  <c:v>60-79 ans [425] (D)</c:v>
                </c:pt>
              </c:strCache>
            </c:strRef>
          </c:cat>
          <c:val>
            <c:numRef>
              <c:f>Tabelle1!$E$2:$E$7</c:f>
              <c:numCache>
                <c:formatCode>General</c:formatCode>
                <c:ptCount val="6"/>
                <c:pt idx="0" formatCode="0%">
                  <c:v>9.9000000000000005E-2</c:v>
                </c:pt>
                <c:pt idx="2" formatCode="0%">
                  <c:v>7.5999999999999998E-2</c:v>
                </c:pt>
                <c:pt idx="3" formatCode="0%">
                  <c:v>0.109</c:v>
                </c:pt>
                <c:pt idx="4" formatCode="0%">
                  <c:v>0.128</c:v>
                </c:pt>
                <c:pt idx="5" formatCode="0%">
                  <c:v>6.7000000000000004E-2</c:v>
                </c:pt>
              </c:numCache>
            </c:numRef>
          </c:val>
        </c:ser>
        <c:dLbls>
          <c:showLegendKey val="0"/>
          <c:showVal val="0"/>
          <c:showCatName val="0"/>
          <c:showSerName val="0"/>
          <c:showPercent val="0"/>
          <c:showBubbleSize val="0"/>
        </c:dLbls>
        <c:gapWidth val="70"/>
        <c:overlap val="100"/>
        <c:axId val="158489216"/>
        <c:axId val="158499200"/>
      </c:barChart>
      <c:catAx>
        <c:axId val="158489216"/>
        <c:scaling>
          <c:orientation val="maxMin"/>
        </c:scaling>
        <c:delete val="0"/>
        <c:axPos val="l"/>
        <c:majorTickMark val="none"/>
        <c:minorTickMark val="none"/>
        <c:tickLblPos val="nextTo"/>
        <c:txPr>
          <a:bodyPr/>
          <a:lstStyle/>
          <a:p>
            <a:pPr algn="r">
              <a:defRPr sz="1000"/>
            </a:pPr>
            <a:endParaRPr lang="de-DE"/>
          </a:p>
        </c:txPr>
        <c:crossAx val="158499200"/>
        <c:crosses val="autoZero"/>
        <c:auto val="1"/>
        <c:lblAlgn val="ctr"/>
        <c:lblOffset val="100"/>
        <c:noMultiLvlLbl val="0"/>
      </c:catAx>
      <c:valAx>
        <c:axId val="158499200"/>
        <c:scaling>
          <c:orientation val="minMax"/>
        </c:scaling>
        <c:delete val="1"/>
        <c:axPos val="t"/>
        <c:numFmt formatCode="0%" sourceLinked="1"/>
        <c:majorTickMark val="out"/>
        <c:minorTickMark val="none"/>
        <c:tickLblPos val="nextTo"/>
        <c:crossAx val="158489216"/>
        <c:crosses val="autoZero"/>
        <c:crossBetween val="between"/>
      </c:valAx>
    </c:plotArea>
    <c:legend>
      <c:legendPos val="b"/>
      <c:layout>
        <c:manualLayout>
          <c:xMode val="edge"/>
          <c:yMode val="edge"/>
          <c:x val="0.20292294351776552"/>
          <c:y val="0.84262161390813972"/>
          <c:w val="0.59338102504166845"/>
          <c:h val="6.8871695745777659E-2"/>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 bien sûr (4)</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Tabelle1!$B$2:$B$7</c:f>
              <c:numCache>
                <c:formatCode>General</c:formatCode>
                <c:ptCount val="6"/>
                <c:pt idx="0" formatCode="0%">
                  <c:v>0.218</c:v>
                </c:pt>
                <c:pt idx="2" formatCode="0%">
                  <c:v>0.20499999999999999</c:v>
                </c:pt>
                <c:pt idx="3" formatCode="0%">
                  <c:v>0.23499999999999999</c:v>
                </c:pt>
                <c:pt idx="4" formatCode="0%">
                  <c:v>0.30099999999999999</c:v>
                </c:pt>
                <c:pt idx="5" formatCode="0%">
                  <c:v>0.22600000000000001</c:v>
                </c:pt>
              </c:numCache>
            </c:numRef>
          </c:val>
        </c:ser>
        <c:ser>
          <c:idx val="1"/>
          <c:order val="1"/>
          <c:tx>
            <c:strRef>
              <c:f>Tabelle1!$C$1</c:f>
              <c:strCache>
                <c:ptCount val="1"/>
                <c:pt idx="0">
                  <c:v>(3)</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Tabelle1!$C$2:$C$7</c:f>
              <c:numCache>
                <c:formatCode>General</c:formatCode>
                <c:ptCount val="6"/>
                <c:pt idx="0" formatCode="0%">
                  <c:v>0.46700000000000003</c:v>
                </c:pt>
                <c:pt idx="2" formatCode="0%">
                  <c:v>0.46700000000000003</c:v>
                </c:pt>
                <c:pt idx="3" formatCode="0%">
                  <c:v>0.46100000000000002</c:v>
                </c:pt>
                <c:pt idx="4" formatCode="0%">
                  <c:v>0.51200000000000001</c:v>
                </c:pt>
                <c:pt idx="5" formatCode="0%">
                  <c:v>0.44800000000000001</c:v>
                </c:pt>
              </c:numCache>
            </c:numRef>
          </c:val>
        </c:ser>
        <c:ser>
          <c:idx val="2"/>
          <c:order val="2"/>
          <c:tx>
            <c:strRef>
              <c:f>Tabelle1!$D$1</c:f>
              <c:strCache>
                <c:ptCount val="1"/>
                <c:pt idx="0">
                  <c:v>(2)</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Tabelle1!$D$2:$D$7</c:f>
              <c:numCache>
                <c:formatCode>General</c:formatCode>
                <c:ptCount val="6"/>
                <c:pt idx="0" formatCode="0%">
                  <c:v>0.22800000000000001</c:v>
                </c:pt>
                <c:pt idx="2" formatCode="0%">
                  <c:v>0.23200000000000001</c:v>
                </c:pt>
                <c:pt idx="3" formatCode="0%">
                  <c:v>0.23300000000000001</c:v>
                </c:pt>
                <c:pt idx="4" formatCode="0%">
                  <c:v>0.129</c:v>
                </c:pt>
                <c:pt idx="5" formatCode="0%">
                  <c:v>0.192</c:v>
                </c:pt>
              </c:numCache>
            </c:numRef>
          </c:val>
        </c:ser>
        <c:ser>
          <c:idx val="3"/>
          <c:order val="3"/>
          <c:tx>
            <c:strRef>
              <c:f>Tabelle1!$E$1</c:f>
              <c:strCache>
                <c:ptCount val="1"/>
                <c:pt idx="0">
                  <c:v>Non, en aucun cas (1)</c:v>
                </c:pt>
              </c:strCache>
            </c:strRef>
          </c:tx>
          <c:spPr>
            <a:solidFill>
              <a:schemeClr val="accent1">
                <a:lumMod val="40000"/>
                <a:lumOff val="6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Tabelle1!$E$2:$E$7</c:f>
              <c:numCache>
                <c:formatCode>General</c:formatCode>
                <c:ptCount val="6"/>
                <c:pt idx="0" formatCode="0%">
                  <c:v>8.6999999999999994E-2</c:v>
                </c:pt>
                <c:pt idx="2" formatCode="0%">
                  <c:v>9.6000000000000002E-2</c:v>
                </c:pt>
                <c:pt idx="3" formatCode="0%">
                  <c:v>7.0999999999999994E-2</c:v>
                </c:pt>
                <c:pt idx="4" formatCode="0%">
                  <c:v>5.8000000000000003E-2</c:v>
                </c:pt>
                <c:pt idx="5" formatCode="0%">
                  <c:v>0.13400000000000001</c:v>
                </c:pt>
              </c:numCache>
            </c:numRef>
          </c:val>
        </c:ser>
        <c:dLbls>
          <c:showLegendKey val="0"/>
          <c:showVal val="0"/>
          <c:showCatName val="0"/>
          <c:showSerName val="0"/>
          <c:showPercent val="0"/>
          <c:showBubbleSize val="0"/>
        </c:dLbls>
        <c:gapWidth val="70"/>
        <c:overlap val="100"/>
        <c:axId val="158556928"/>
        <c:axId val="158558464"/>
      </c:barChart>
      <c:catAx>
        <c:axId val="158556928"/>
        <c:scaling>
          <c:orientation val="maxMin"/>
        </c:scaling>
        <c:delete val="0"/>
        <c:axPos val="l"/>
        <c:majorTickMark val="none"/>
        <c:minorTickMark val="none"/>
        <c:tickLblPos val="nextTo"/>
        <c:txPr>
          <a:bodyPr/>
          <a:lstStyle/>
          <a:p>
            <a:pPr algn="r">
              <a:defRPr sz="1000"/>
            </a:pPr>
            <a:endParaRPr lang="de-DE"/>
          </a:p>
        </c:txPr>
        <c:crossAx val="158558464"/>
        <c:crosses val="autoZero"/>
        <c:auto val="1"/>
        <c:lblAlgn val="ctr"/>
        <c:lblOffset val="100"/>
        <c:noMultiLvlLbl val="0"/>
      </c:catAx>
      <c:valAx>
        <c:axId val="158558464"/>
        <c:scaling>
          <c:orientation val="minMax"/>
        </c:scaling>
        <c:delete val="1"/>
        <c:axPos val="t"/>
        <c:numFmt formatCode="0%" sourceLinked="1"/>
        <c:majorTickMark val="out"/>
        <c:minorTickMark val="none"/>
        <c:tickLblPos val="nextTo"/>
        <c:crossAx val="158556928"/>
        <c:crosses val="autoZero"/>
        <c:crossBetween val="between"/>
      </c:valAx>
    </c:plotArea>
    <c:legend>
      <c:legendPos val="b"/>
      <c:layout>
        <c:manualLayout>
          <c:xMode val="edge"/>
          <c:yMode val="edge"/>
          <c:x val="0.20292294351776552"/>
          <c:y val="0.84262161390813972"/>
          <c:w val="0.59338102504166845"/>
          <c:h val="6.8871695745777659E-2"/>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c:v>
                </c:pt>
                <c:pt idx="3">
                  <c:v>SR [618]</c:v>
                </c:pt>
                <c:pt idx="4">
                  <c:v>SI [420]</c:v>
                </c:pt>
                <c:pt idx="5">
                  <c:v>Romanche [228]</c:v>
                </c:pt>
              </c:strCache>
            </c:strRef>
          </c:cat>
          <c:val>
            <c:numRef>
              <c:f>Tabelle1!$B$2:$B$7</c:f>
              <c:numCache>
                <c:formatCode>General</c:formatCode>
                <c:ptCount val="6"/>
                <c:pt idx="0" formatCode="0%">
                  <c:v>0.32600000000000001</c:v>
                </c:pt>
                <c:pt idx="2" formatCode="0%">
                  <c:v>0.34599999999999997</c:v>
                </c:pt>
                <c:pt idx="3" formatCode="0%">
                  <c:v>0.28599999999999998</c:v>
                </c:pt>
                <c:pt idx="4" formatCode="0%">
                  <c:v>0.28699999999999998</c:v>
                </c:pt>
                <c:pt idx="5" formatCode="0%">
                  <c:v>0.34399999999999997</c:v>
                </c:pt>
              </c:numCache>
            </c:numRef>
          </c:val>
        </c:ser>
        <c:ser>
          <c:idx val="1"/>
          <c:order val="1"/>
          <c:tx>
            <c:strRef>
              <c:f>Tabelle1!$C$1</c:f>
              <c:strCache>
                <c:ptCount val="1"/>
                <c:pt idx="0">
                  <c:v>Non</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c:v>
                </c:pt>
                <c:pt idx="3">
                  <c:v>SR [618]</c:v>
                </c:pt>
                <c:pt idx="4">
                  <c:v>SI [420]</c:v>
                </c:pt>
                <c:pt idx="5">
                  <c:v>Romanche [228]</c:v>
                </c:pt>
              </c:strCache>
            </c:strRef>
          </c:cat>
          <c:val>
            <c:numRef>
              <c:f>Tabelle1!$C$2:$C$7</c:f>
              <c:numCache>
                <c:formatCode>General</c:formatCode>
                <c:ptCount val="6"/>
                <c:pt idx="0" formatCode="0%">
                  <c:v>0.57099999999999995</c:v>
                </c:pt>
                <c:pt idx="2" formatCode="0%">
                  <c:v>0.56299999999999994</c:v>
                </c:pt>
                <c:pt idx="3" formatCode="0%">
                  <c:v>0.59</c:v>
                </c:pt>
                <c:pt idx="4" formatCode="0%">
                  <c:v>0.56799999999999995</c:v>
                </c:pt>
                <c:pt idx="5" formatCode="0%">
                  <c:v>0.56200000000000006</c:v>
                </c:pt>
              </c:numCache>
            </c:numRef>
          </c:val>
        </c:ser>
        <c:ser>
          <c:idx val="2"/>
          <c:order val="2"/>
          <c:tx>
            <c:strRef>
              <c:f>Tabelle1!$D$1</c:f>
              <c:strCache>
                <c:ptCount val="1"/>
                <c:pt idx="0">
                  <c:v>Je ne sais pas</c:v>
                </c:pt>
              </c:strCache>
            </c:strRef>
          </c:tx>
          <c:spPr>
            <a:solidFill>
              <a:schemeClr val="bg1">
                <a:lumMod val="75000"/>
              </a:schemeClr>
            </a:solidFill>
          </c:spPr>
          <c:invertIfNegative val="0"/>
          <c:dLbls>
            <c:txPr>
              <a:bodyPr/>
              <a:lstStyle/>
              <a:p>
                <a:pPr>
                  <a:defRPr sz="1000">
                    <a:solidFill>
                      <a:schemeClr val="tx1"/>
                    </a:solidFill>
                  </a:defRPr>
                </a:pPr>
                <a:endParaRPr lang="de-DE"/>
              </a:p>
            </c:txPr>
            <c:showLegendKey val="0"/>
            <c:showVal val="1"/>
            <c:showCatName val="0"/>
            <c:showSerName val="0"/>
            <c:showPercent val="0"/>
            <c:showBubbleSize val="0"/>
            <c:showLeaderLines val="0"/>
          </c:dLbls>
          <c:cat>
            <c:strRef>
              <c:f>Tabelle1!$A$2:$A$7</c:f>
              <c:strCache>
                <c:ptCount val="6"/>
                <c:pt idx="2">
                  <c:v>SA [1054]</c:v>
                </c:pt>
                <c:pt idx="3">
                  <c:v>SR [618]</c:v>
                </c:pt>
                <c:pt idx="4">
                  <c:v>SI [420]</c:v>
                </c:pt>
                <c:pt idx="5">
                  <c:v>Romanche [228]</c:v>
                </c:pt>
              </c:strCache>
            </c:strRef>
          </c:cat>
          <c:val>
            <c:numRef>
              <c:f>Tabelle1!$D$2:$D$7</c:f>
              <c:numCache>
                <c:formatCode>General</c:formatCode>
                <c:ptCount val="6"/>
                <c:pt idx="0" formatCode="0%">
                  <c:v>0.10299999999999999</c:v>
                </c:pt>
                <c:pt idx="2" formatCode="0%">
                  <c:v>9.0999999999999998E-2</c:v>
                </c:pt>
                <c:pt idx="3" formatCode="0%">
                  <c:v>0.124</c:v>
                </c:pt>
                <c:pt idx="4" formatCode="0%">
                  <c:v>0.14499999999999999</c:v>
                </c:pt>
                <c:pt idx="5" formatCode="0%">
                  <c:v>9.4E-2</c:v>
                </c:pt>
              </c:numCache>
            </c:numRef>
          </c:val>
        </c:ser>
        <c:dLbls>
          <c:showLegendKey val="0"/>
          <c:showVal val="0"/>
          <c:showCatName val="0"/>
          <c:showSerName val="0"/>
          <c:showPercent val="0"/>
          <c:showBubbleSize val="0"/>
        </c:dLbls>
        <c:gapWidth val="70"/>
        <c:overlap val="100"/>
        <c:axId val="157914624"/>
        <c:axId val="157916160"/>
      </c:barChart>
      <c:catAx>
        <c:axId val="157914624"/>
        <c:scaling>
          <c:orientation val="maxMin"/>
        </c:scaling>
        <c:delete val="0"/>
        <c:axPos val="l"/>
        <c:majorTickMark val="none"/>
        <c:minorTickMark val="none"/>
        <c:tickLblPos val="nextTo"/>
        <c:txPr>
          <a:bodyPr/>
          <a:lstStyle/>
          <a:p>
            <a:pPr algn="r">
              <a:defRPr sz="1000"/>
            </a:pPr>
            <a:endParaRPr lang="de-DE"/>
          </a:p>
        </c:txPr>
        <c:crossAx val="157916160"/>
        <c:crosses val="autoZero"/>
        <c:auto val="1"/>
        <c:lblAlgn val="ctr"/>
        <c:lblOffset val="100"/>
        <c:noMultiLvlLbl val="0"/>
      </c:catAx>
      <c:valAx>
        <c:axId val="157916160"/>
        <c:scaling>
          <c:orientation val="minMax"/>
        </c:scaling>
        <c:delete val="1"/>
        <c:axPos val="t"/>
        <c:numFmt formatCode="0%" sourceLinked="1"/>
        <c:majorTickMark val="out"/>
        <c:minorTickMark val="none"/>
        <c:tickLblPos val="nextTo"/>
        <c:crossAx val="157914624"/>
        <c:crosses val="autoZero"/>
        <c:crossBetween val="between"/>
      </c:valAx>
    </c:plotArea>
    <c:legend>
      <c:legendPos val="b"/>
      <c:layout>
        <c:manualLayout>
          <c:xMode val="edge"/>
          <c:yMode val="edge"/>
          <c:x val="0.20292294351776552"/>
          <c:y val="0.84262161390813972"/>
          <c:w val="0.59338102504166845"/>
          <c:h val="6.8871695745777659E-2"/>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D'accord</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Les groupes technologiques
[2092]</c:v>
                </c:pt>
                <c:pt idx="1">
                  <c:v>Les PME, petites et moyennes entreprises
[2092]</c:v>
                </c:pt>
                <c:pt idx="2">
                  <c:v>L’Etat et les administrations publiques
[2092]</c:v>
                </c:pt>
                <c:pt idx="3">
                  <c:v>Les grandes entreprises 
[2092]</c:v>
                </c:pt>
              </c:strCache>
            </c:strRef>
          </c:cat>
          <c:val>
            <c:numRef>
              <c:f>Tabelle1!$B$2:$B$5</c:f>
              <c:numCache>
                <c:formatCode>0%</c:formatCode>
                <c:ptCount val="4"/>
                <c:pt idx="0">
                  <c:v>0.106</c:v>
                </c:pt>
                <c:pt idx="1">
                  <c:v>0.191</c:v>
                </c:pt>
                <c:pt idx="2">
                  <c:v>0.42099999999999999</c:v>
                </c:pt>
                <c:pt idx="3">
                  <c:v>0.21199999999999999</c:v>
                </c:pt>
              </c:numCache>
            </c:numRef>
          </c:val>
        </c:ser>
        <c:ser>
          <c:idx val="1"/>
          <c:order val="1"/>
          <c:tx>
            <c:strRef>
              <c:f>Tabelle1!$C$1</c:f>
              <c:strCache>
                <c:ptCount val="1"/>
                <c:pt idx="0">
                  <c:v>Pas d'accord</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Les groupes technologiques
[2092]</c:v>
                </c:pt>
                <c:pt idx="1">
                  <c:v>Les PME, petites et moyennes entreprises
[2092]</c:v>
                </c:pt>
                <c:pt idx="2">
                  <c:v>L’Etat et les administrations publiques
[2092]</c:v>
                </c:pt>
                <c:pt idx="3">
                  <c:v>Les grandes entreprises 
[2092]</c:v>
                </c:pt>
              </c:strCache>
            </c:strRef>
          </c:cat>
          <c:val>
            <c:numRef>
              <c:f>Tabelle1!$C$2:$C$5</c:f>
              <c:numCache>
                <c:formatCode>0%</c:formatCode>
                <c:ptCount val="4"/>
                <c:pt idx="0">
                  <c:v>0.83599999999999997</c:v>
                </c:pt>
                <c:pt idx="1">
                  <c:v>0.72</c:v>
                </c:pt>
                <c:pt idx="2">
                  <c:v>0.504</c:v>
                </c:pt>
                <c:pt idx="3">
                  <c:v>0.72199999999999998</c:v>
                </c:pt>
              </c:numCache>
            </c:numRef>
          </c:val>
        </c:ser>
        <c:ser>
          <c:idx val="2"/>
          <c:order val="2"/>
          <c:tx>
            <c:strRef>
              <c:f>Tabelle1!$D$1</c:f>
              <c:strCache>
                <c:ptCount val="1"/>
                <c:pt idx="0">
                  <c:v>Je ne sais pas</c:v>
                </c:pt>
              </c:strCache>
            </c:strRef>
          </c:tx>
          <c:spPr>
            <a:solidFill>
              <a:schemeClr val="bg1">
                <a:lumMod val="75000"/>
              </a:schemeClr>
            </a:solidFill>
          </c:spPr>
          <c:invertIfNegative val="0"/>
          <c:dLbls>
            <c:txPr>
              <a:bodyPr/>
              <a:lstStyle/>
              <a:p>
                <a:pPr>
                  <a:defRPr sz="1000">
                    <a:solidFill>
                      <a:schemeClr val="tx1"/>
                    </a:solidFill>
                  </a:defRPr>
                </a:pPr>
                <a:endParaRPr lang="de-DE"/>
              </a:p>
            </c:txPr>
            <c:showLegendKey val="0"/>
            <c:showVal val="1"/>
            <c:showCatName val="0"/>
            <c:showSerName val="0"/>
            <c:showPercent val="0"/>
            <c:showBubbleSize val="0"/>
            <c:showLeaderLines val="0"/>
          </c:dLbls>
          <c:cat>
            <c:strRef>
              <c:f>Tabelle1!$A$2:$A$5</c:f>
              <c:strCache>
                <c:ptCount val="4"/>
                <c:pt idx="0">
                  <c:v>Les groupes technologiques
[2092]</c:v>
                </c:pt>
                <c:pt idx="1">
                  <c:v>Les PME, petites et moyennes entreprises
[2092]</c:v>
                </c:pt>
                <c:pt idx="2">
                  <c:v>L’Etat et les administrations publiques
[2092]</c:v>
                </c:pt>
                <c:pt idx="3">
                  <c:v>Les grandes entreprises 
[2092]</c:v>
                </c:pt>
              </c:strCache>
            </c:strRef>
          </c:cat>
          <c:val>
            <c:numRef>
              <c:f>Tabelle1!$D$2:$D$5</c:f>
              <c:numCache>
                <c:formatCode>0%</c:formatCode>
                <c:ptCount val="4"/>
                <c:pt idx="0">
                  <c:v>5.8000000000000003E-2</c:v>
                </c:pt>
                <c:pt idx="1">
                  <c:v>8.8999999999999996E-2</c:v>
                </c:pt>
                <c:pt idx="2">
                  <c:v>7.4999999999999997E-2</c:v>
                </c:pt>
                <c:pt idx="3">
                  <c:v>6.6000000000000003E-2</c:v>
                </c:pt>
              </c:numCache>
            </c:numRef>
          </c:val>
        </c:ser>
        <c:dLbls>
          <c:showLegendKey val="0"/>
          <c:showVal val="0"/>
          <c:showCatName val="0"/>
          <c:showSerName val="0"/>
          <c:showPercent val="0"/>
          <c:showBubbleSize val="0"/>
        </c:dLbls>
        <c:gapWidth val="70"/>
        <c:overlap val="100"/>
        <c:axId val="158070656"/>
        <c:axId val="158072192"/>
      </c:barChart>
      <c:catAx>
        <c:axId val="158070656"/>
        <c:scaling>
          <c:orientation val="maxMin"/>
        </c:scaling>
        <c:delete val="0"/>
        <c:axPos val="l"/>
        <c:majorTickMark val="none"/>
        <c:minorTickMark val="none"/>
        <c:tickLblPos val="nextTo"/>
        <c:txPr>
          <a:bodyPr/>
          <a:lstStyle/>
          <a:p>
            <a:pPr algn="r">
              <a:defRPr sz="1000"/>
            </a:pPr>
            <a:endParaRPr lang="de-DE"/>
          </a:p>
        </c:txPr>
        <c:crossAx val="158072192"/>
        <c:crosses val="autoZero"/>
        <c:auto val="1"/>
        <c:lblAlgn val="ctr"/>
        <c:lblOffset val="100"/>
        <c:noMultiLvlLbl val="0"/>
      </c:catAx>
      <c:valAx>
        <c:axId val="158072192"/>
        <c:scaling>
          <c:orientation val="minMax"/>
        </c:scaling>
        <c:delete val="1"/>
        <c:axPos val="t"/>
        <c:numFmt formatCode="0%" sourceLinked="1"/>
        <c:majorTickMark val="out"/>
        <c:minorTickMark val="none"/>
        <c:tickLblPos val="nextTo"/>
        <c:crossAx val="158070656"/>
        <c:crosses val="autoZero"/>
        <c:crossBetween val="between"/>
      </c:valAx>
    </c:plotArea>
    <c:legend>
      <c:legendPos val="b"/>
      <c:layout>
        <c:manualLayout>
          <c:xMode val="edge"/>
          <c:yMode val="edge"/>
          <c:x val="0.20292294351776552"/>
          <c:y val="0.84262161390813972"/>
          <c:w val="0.59338102504166845"/>
          <c:h val="6.8871695745777659E-2"/>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0460518244248638"/>
          <c:y val="7.0227205545740565E-2"/>
          <c:w val="0.29051311654361223"/>
          <c:h val="0.87303527194475994"/>
        </c:manualLayout>
      </c:layout>
      <c:barChart>
        <c:barDir val="bar"/>
        <c:grouping val="clustered"/>
        <c:varyColors val="0"/>
        <c:ser>
          <c:idx val="0"/>
          <c:order val="0"/>
          <c:tx>
            <c:strRef>
              <c:f>Tabelle1!$B$1</c:f>
              <c:strCache>
                <c:ptCount val="1"/>
                <c:pt idx="0">
                  <c:v>Spalte1</c:v>
                </c:pt>
              </c:strCache>
            </c:strRef>
          </c:tx>
          <c:spPr>
            <a:solidFill>
              <a:schemeClr val="accent1"/>
            </a:solidFill>
          </c:spPr>
          <c:invertIfNegative val="0"/>
          <c:dPt>
            <c:idx val="2"/>
            <c:invertIfNegative val="0"/>
            <c:bubble3D val="0"/>
          </c:dPt>
          <c:dPt>
            <c:idx val="3"/>
            <c:invertIfNegative val="0"/>
            <c:bubble3D val="0"/>
          </c:dPt>
          <c:dPt>
            <c:idx val="4"/>
            <c:invertIfNegative val="0"/>
            <c:bubble3D val="0"/>
          </c:dPt>
          <c:dPt>
            <c:idx val="20"/>
            <c:invertIfNegative val="0"/>
            <c:bubble3D val="0"/>
            <c:spPr>
              <a:solidFill>
                <a:srgbClr val="969696"/>
              </a:solidFill>
            </c:spPr>
          </c:dPt>
          <c:dPt>
            <c:idx val="21"/>
            <c:invertIfNegative val="0"/>
            <c:bubble3D val="0"/>
            <c:spPr>
              <a:solidFill>
                <a:srgbClr val="646464"/>
              </a:solidFill>
            </c:spPr>
          </c:dPt>
          <c:dPt>
            <c:idx val="25"/>
            <c:invertIfNegative val="0"/>
            <c:bubble3D val="0"/>
          </c:dPt>
          <c:dLbls>
            <c:txPr>
              <a:bodyPr/>
              <a:lstStyle/>
              <a:p>
                <a:pPr>
                  <a:defRPr sz="1000"/>
                </a:pPr>
                <a:endParaRPr lang="de-DE"/>
              </a:p>
            </c:txPr>
            <c:showLegendKey val="0"/>
            <c:showVal val="1"/>
            <c:showCatName val="0"/>
            <c:showSerName val="0"/>
            <c:showPercent val="0"/>
            <c:showBubbleSize val="0"/>
            <c:showLeaderLines val="0"/>
          </c:dLbls>
          <c:cat>
            <c:strRef>
              <c:f>Tabelle1!$A$2:$A$23</c:f>
              <c:strCache>
                <c:ptCount val="22"/>
                <c:pt idx="0">
                  <c:v>Robots</c:v>
                </c:pt>
                <c:pt idx="1">
                  <c:v>Machines auto-adaptives</c:v>
                </c:pt>
                <c:pt idx="2">
                  <c:v>Ordinateur</c:v>
                </c:pt>
                <c:pt idx="3">
                  <c:v>Algorithmes</c:v>
                </c:pt>
                <c:pt idx="4">
                  <c:v>IA, intelligence programmée</c:v>
                </c:pt>
                <c:pt idx="5">
                  <c:v>Informatique</c:v>
                </c:pt>
                <c:pt idx="6">
                  <c:v>Risque</c:v>
                </c:pt>
                <c:pt idx="7">
                  <c:v>Robots / ordinateurs qui pensent, agissent</c:v>
                </c:pt>
                <c:pt idx="8">
                  <c:v>Technologie</c:v>
                </c:pt>
                <c:pt idx="9">
                  <c:v>Futur, progrès</c:v>
                </c:pt>
                <c:pt idx="10">
                  <c:v>Automatisation</c:v>
                </c:pt>
                <c:pt idx="11">
                  <c:v>Machines autonomes</c:v>
                </c:pt>
                <c:pt idx="12">
                  <c:v>Films / romans</c:v>
                </c:pt>
                <c:pt idx="13">
                  <c:v>Dispositifs intelligents</c:v>
                </c:pt>
                <c:pt idx="14">
                  <c:v>Apprentissage automatique</c:v>
                </c:pt>
                <c:pt idx="15">
                  <c:v>Chance</c:v>
                </c:pt>
                <c:pt idx="16">
                  <c:v>Application commande vocale</c:v>
                </c:pt>
                <c:pt idx="17">
                  <c:v>Analyses / analyse de données</c:v>
                </c:pt>
                <c:pt idx="18">
                  <c:v>Recherche / medicine</c:v>
                </c:pt>
                <c:pt idx="19">
                  <c:v>Collecter des données</c:v>
                </c:pt>
                <c:pt idx="20">
                  <c:v>Autre</c:v>
                </c:pt>
                <c:pt idx="21">
                  <c:v>Ne sais pas / pas de réponse</c:v>
                </c:pt>
              </c:strCache>
            </c:strRef>
          </c:cat>
          <c:val>
            <c:numRef>
              <c:f>Tabelle1!$B$2:$B$23</c:f>
              <c:numCache>
                <c:formatCode>0%</c:formatCode>
                <c:ptCount val="22"/>
                <c:pt idx="0">
                  <c:v>0.435</c:v>
                </c:pt>
                <c:pt idx="1">
                  <c:v>0.18</c:v>
                </c:pt>
                <c:pt idx="2">
                  <c:v>0.14599999999999999</c:v>
                </c:pt>
                <c:pt idx="3">
                  <c:v>5.8000000000000003E-2</c:v>
                </c:pt>
                <c:pt idx="4">
                  <c:v>5.6000000000000001E-2</c:v>
                </c:pt>
                <c:pt idx="5">
                  <c:v>0.05</c:v>
                </c:pt>
                <c:pt idx="6">
                  <c:v>4.5999999999999999E-2</c:v>
                </c:pt>
                <c:pt idx="7">
                  <c:v>4.4999999999999998E-2</c:v>
                </c:pt>
                <c:pt idx="8">
                  <c:v>4.2999999999999997E-2</c:v>
                </c:pt>
                <c:pt idx="9">
                  <c:v>4.1000000000000002E-2</c:v>
                </c:pt>
                <c:pt idx="10">
                  <c:v>0.04</c:v>
                </c:pt>
                <c:pt idx="11">
                  <c:v>3.2000000000000001E-2</c:v>
                </c:pt>
                <c:pt idx="12">
                  <c:v>2.8000000000000001E-2</c:v>
                </c:pt>
                <c:pt idx="13">
                  <c:v>2.5999999999999999E-2</c:v>
                </c:pt>
                <c:pt idx="14">
                  <c:v>2.5000000000000001E-2</c:v>
                </c:pt>
                <c:pt idx="15">
                  <c:v>2.1999999999999999E-2</c:v>
                </c:pt>
                <c:pt idx="16">
                  <c:v>2.1000000000000001E-2</c:v>
                </c:pt>
                <c:pt idx="17">
                  <c:v>1.9E-2</c:v>
                </c:pt>
                <c:pt idx="18">
                  <c:v>1.7999999999999999E-2</c:v>
                </c:pt>
                <c:pt idx="19">
                  <c:v>1.6E-2</c:v>
                </c:pt>
                <c:pt idx="20">
                  <c:v>5.1999999999999998E-2</c:v>
                </c:pt>
                <c:pt idx="21">
                  <c:v>7.1999999999999995E-2</c:v>
                </c:pt>
              </c:numCache>
            </c:numRef>
          </c:val>
        </c:ser>
        <c:dLbls>
          <c:showLegendKey val="0"/>
          <c:showVal val="0"/>
          <c:showCatName val="0"/>
          <c:showSerName val="0"/>
          <c:showPercent val="0"/>
          <c:showBubbleSize val="0"/>
        </c:dLbls>
        <c:gapWidth val="200"/>
        <c:axId val="106615168"/>
        <c:axId val="106616704"/>
      </c:barChart>
      <c:catAx>
        <c:axId val="106615168"/>
        <c:scaling>
          <c:orientation val="maxMin"/>
        </c:scaling>
        <c:delete val="0"/>
        <c:axPos val="l"/>
        <c:majorTickMark val="none"/>
        <c:minorTickMark val="none"/>
        <c:tickLblPos val="nextTo"/>
        <c:txPr>
          <a:bodyPr/>
          <a:lstStyle/>
          <a:p>
            <a:pPr algn="r">
              <a:defRPr sz="800"/>
            </a:pPr>
            <a:endParaRPr lang="de-DE"/>
          </a:p>
        </c:txPr>
        <c:crossAx val="106616704"/>
        <c:crossesAt val="0"/>
        <c:auto val="1"/>
        <c:lblAlgn val="ctr"/>
        <c:lblOffset val="100"/>
        <c:noMultiLvlLbl val="0"/>
      </c:catAx>
      <c:valAx>
        <c:axId val="106616704"/>
        <c:scaling>
          <c:orientation val="minMax"/>
          <c:max val="1"/>
          <c:min val="0"/>
        </c:scaling>
        <c:delete val="1"/>
        <c:axPos val="b"/>
        <c:numFmt formatCode="0%" sourceLinked="1"/>
        <c:majorTickMark val="none"/>
        <c:minorTickMark val="none"/>
        <c:tickLblPos val="nextTo"/>
        <c:crossAx val="106615168"/>
        <c:crosses val="max"/>
        <c:crossBetween val="between"/>
        <c:majorUnit val="0.2"/>
      </c:valAx>
    </c:plotArea>
    <c:plotVisOnly val="1"/>
    <c:dispBlanksAs val="gap"/>
    <c:showDLblsOverMax val="0"/>
  </c:chart>
  <c:txPr>
    <a:bodyPr/>
    <a:lstStyle/>
    <a:p>
      <a:pPr>
        <a:defRPr sz="1800"/>
      </a:pPr>
      <a:endParaRPr lang="de-D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7365070814828"/>
          <c:y val="0.18101747281589797"/>
          <c:w val="0.3516501563444307"/>
          <c:h val="0.77075005624296966"/>
        </c:manualLayout>
      </c:layout>
      <c:doughnutChart>
        <c:varyColors val="1"/>
        <c:ser>
          <c:idx val="0"/>
          <c:order val="0"/>
          <c:tx>
            <c:strRef>
              <c:f>Tabelle1!$B$1</c:f>
              <c:strCache>
                <c:ptCount val="1"/>
                <c:pt idx="0">
                  <c:v>Spalte1</c:v>
                </c:pt>
              </c:strCache>
            </c:strRef>
          </c:tx>
          <c:spPr>
            <a:ln>
              <a:noFill/>
            </a:ln>
          </c:spPr>
          <c:dPt>
            <c:idx val="0"/>
            <c:bubble3D val="0"/>
            <c:spPr>
              <a:solidFill>
                <a:schemeClr val="accent1">
                  <a:lumMod val="75000"/>
                </a:schemeClr>
              </a:solidFill>
              <a:ln>
                <a:noFill/>
              </a:ln>
            </c:spPr>
          </c:dPt>
          <c:dPt>
            <c:idx val="1"/>
            <c:bubble3D val="0"/>
            <c:spPr>
              <a:solidFill>
                <a:schemeClr val="accent1">
                  <a:lumMod val="60000"/>
                  <a:lumOff val="40000"/>
                </a:schemeClr>
              </a:solidFill>
              <a:ln>
                <a:noFill/>
              </a:ln>
            </c:spPr>
          </c:dPt>
          <c:dPt>
            <c:idx val="2"/>
            <c:bubble3D val="0"/>
            <c:spPr>
              <a:solidFill>
                <a:schemeClr val="bg1">
                  <a:lumMod val="75000"/>
                </a:schemeClr>
              </a:solidFill>
              <a:ln>
                <a:noFill/>
              </a:ln>
            </c:spPr>
          </c:dPt>
          <c:dPt>
            <c:idx val="3"/>
            <c:bubble3D val="0"/>
            <c:spPr>
              <a:solidFill>
                <a:schemeClr val="accent1">
                  <a:lumMod val="40000"/>
                  <a:lumOff val="60000"/>
                </a:schemeClr>
              </a:solidFill>
              <a:ln>
                <a:noFill/>
              </a:ln>
            </c:spPr>
          </c:dPt>
          <c:dPt>
            <c:idx val="4"/>
            <c:bubble3D val="0"/>
            <c:spPr>
              <a:solidFill>
                <a:schemeClr val="accent1">
                  <a:lumMod val="20000"/>
                  <a:lumOff val="80000"/>
                </a:schemeClr>
              </a:solidFill>
              <a:ln>
                <a:noFill/>
              </a:ln>
            </c:spPr>
          </c:dPt>
          <c:dLbls>
            <c:dLbl>
              <c:idx val="2"/>
              <c:spPr/>
              <c:txPr>
                <a:bodyPr/>
                <a:lstStyle/>
                <a:p>
                  <a:pPr>
                    <a:defRPr sz="1000">
                      <a:solidFill>
                        <a:schemeClr val="tx1"/>
                      </a:solidFill>
                    </a:defRPr>
                  </a:pPr>
                  <a:endParaRPr lang="de-DE"/>
                </a:p>
              </c:txPr>
              <c:showLegendKey val="0"/>
              <c:showVal val="1"/>
              <c:showCatName val="0"/>
              <c:showSerName val="0"/>
              <c:showPercent val="0"/>
              <c:showBubbleSize val="0"/>
            </c:dLbl>
            <c:dLbl>
              <c:idx val="4"/>
              <c:spPr/>
              <c:txPr>
                <a:bodyPr/>
                <a:lstStyle/>
                <a:p>
                  <a:pPr>
                    <a:defRPr sz="1000">
                      <a:solidFill>
                        <a:schemeClr val="tx1"/>
                      </a:solidFill>
                    </a:defRPr>
                  </a:pPr>
                  <a:endParaRPr lang="de-DE"/>
                </a:p>
              </c:txPr>
              <c:showLegendKey val="0"/>
              <c:showVal val="1"/>
              <c:showCatName val="0"/>
              <c:showSerName val="0"/>
              <c:showPercent val="0"/>
              <c:showBubbleSize val="0"/>
            </c:dLbl>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Tabelle1!$A$2:$A$4</c:f>
              <c:strCache>
                <c:ptCount val="3"/>
                <c:pt idx="0">
                  <c:v>Oui</c:v>
                </c:pt>
                <c:pt idx="1">
                  <c:v>Non</c:v>
                </c:pt>
                <c:pt idx="2">
                  <c:v>Je ne sais pas</c:v>
                </c:pt>
              </c:strCache>
            </c:strRef>
          </c:cat>
          <c:val>
            <c:numRef>
              <c:f>Tabelle1!$B$2:$B$4</c:f>
              <c:numCache>
                <c:formatCode>0%</c:formatCode>
                <c:ptCount val="3"/>
                <c:pt idx="0">
                  <c:v>0.19900000000000001</c:v>
                </c:pt>
                <c:pt idx="1">
                  <c:v>0.68200000000000005</c:v>
                </c:pt>
                <c:pt idx="2">
                  <c:v>0.11899999999999999</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6870290780933862"/>
          <c:y val="0.40155740532433448"/>
          <c:w val="0.16715962240849255"/>
          <c:h val="0.26420727409073863"/>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Seulement une opportunité (+2)</c:v>
                </c:pt>
              </c:strCache>
            </c:strRef>
          </c:tx>
          <c:spPr>
            <a:solidFill>
              <a:schemeClr val="accent1">
                <a:lumMod val="20000"/>
                <a:lumOff val="80000"/>
              </a:schemeClr>
            </a:solidFill>
          </c:spPr>
          <c:invertIfNegative val="0"/>
          <c:dLbls>
            <c:dLbl>
              <c:idx val="0"/>
              <c:delete val="1"/>
            </c:dLbl>
            <c:dLbl>
              <c:idx val="3"/>
              <c:delete val="1"/>
            </c:dLbl>
            <c:dLbl>
              <c:idx val="4"/>
              <c:delete val="1"/>
            </c:dLbl>
            <c:dLbl>
              <c:idx val="5"/>
              <c:delete val="1"/>
            </c:dLbl>
            <c:dLbl>
              <c:idx val="6"/>
              <c:delete val="1"/>
            </c:dLbl>
            <c:txPr>
              <a:bodyPr/>
              <a:lstStyle/>
              <a:p>
                <a:pPr>
                  <a:defRPr sz="1000">
                    <a:solidFill>
                      <a:schemeClr val="tx2"/>
                    </a:solidFill>
                  </a:defRPr>
                </a:pPr>
                <a:endParaRPr lang="de-DE"/>
              </a:p>
            </c:txPr>
            <c:showLegendKey val="0"/>
            <c:showVal val="1"/>
            <c:showCatName val="0"/>
            <c:showSerName val="0"/>
            <c:showPercent val="0"/>
            <c:showBubbleSize val="0"/>
            <c:showLeaderLines val="0"/>
          </c:dLbls>
          <c:cat>
            <c:strRef>
              <c:f>Tabelle1!$A$2:$A$7</c:f>
              <c:strCache>
                <c:ptCount val="6"/>
                <c:pt idx="2">
                  <c:v>Pour votre santé
[618] (B)</c:v>
                </c:pt>
                <c:pt idx="3">
                  <c:v>Dans votre quotidien, dans la vie pratique [618] (C)</c:v>
                </c:pt>
                <c:pt idx="4">
                  <c:v>Pour votre vie privée
[618] (D)</c:v>
                </c:pt>
                <c:pt idx="5">
                  <c:v>Pour la démocratie
[618] (E)</c:v>
                </c:pt>
              </c:strCache>
            </c:strRef>
          </c:cat>
          <c:val>
            <c:numRef>
              <c:f>Tabelle1!$B$2:$B$7</c:f>
              <c:numCache>
                <c:formatCode>General</c:formatCode>
                <c:ptCount val="6"/>
                <c:pt idx="0" formatCode="0%">
                  <c:v>1.2E-2</c:v>
                </c:pt>
                <c:pt idx="2" formatCode="0%">
                  <c:v>3.5999999999999997E-2</c:v>
                </c:pt>
                <c:pt idx="3" formatCode="0%">
                  <c:v>2.1000000000000001E-2</c:v>
                </c:pt>
                <c:pt idx="4" formatCode="0%">
                  <c:v>5.0000000000000001E-3</c:v>
                </c:pt>
                <c:pt idx="5" formatCode="0%">
                  <c:v>4.0000000000000001E-3</c:v>
                </c:pt>
              </c:numCache>
            </c:numRef>
          </c:val>
        </c:ser>
        <c:ser>
          <c:idx val="1"/>
          <c:order val="1"/>
          <c:tx>
            <c:strRef>
              <c:f>Tabelle1!$C$1</c:f>
              <c:strCache>
                <c:ptCount val="1"/>
                <c:pt idx="0">
                  <c:v>Plutôt une opportunité (+1)</c:v>
                </c:pt>
              </c:strCache>
            </c:strRef>
          </c:tx>
          <c:spPr>
            <a:solidFill>
              <a:schemeClr val="accent1">
                <a:lumMod val="60000"/>
                <a:lumOff val="40000"/>
              </a:schemeClr>
            </a:solidFill>
          </c:spPr>
          <c:invertIfNegative val="0"/>
          <c:dLbls>
            <c:txPr>
              <a:bodyPr/>
              <a:lstStyle/>
              <a:p>
                <a:pPr>
                  <a:defRPr sz="1000">
                    <a:solidFill>
                      <a:schemeClr val="tx2"/>
                    </a:solidFill>
                  </a:defRPr>
                </a:pPr>
                <a:endParaRPr lang="de-DE"/>
              </a:p>
            </c:txPr>
            <c:showLegendKey val="0"/>
            <c:showVal val="1"/>
            <c:showCatName val="0"/>
            <c:showSerName val="0"/>
            <c:showPercent val="0"/>
            <c:showBubbleSize val="0"/>
            <c:showLeaderLines val="0"/>
          </c:dLbls>
          <c:cat>
            <c:strRef>
              <c:f>Tabelle1!$A$2:$A$7</c:f>
              <c:strCache>
                <c:ptCount val="6"/>
                <c:pt idx="2">
                  <c:v>Pour votre santé
[618] (B)</c:v>
                </c:pt>
                <c:pt idx="3">
                  <c:v>Dans votre quotidien, dans la vie pratique [618] (C)</c:v>
                </c:pt>
                <c:pt idx="4">
                  <c:v>Pour votre vie privée
[618] (D)</c:v>
                </c:pt>
                <c:pt idx="5">
                  <c:v>Pour la démocratie
[618] (E)</c:v>
                </c:pt>
              </c:strCache>
            </c:strRef>
          </c:cat>
          <c:val>
            <c:numRef>
              <c:f>Tabelle1!$C$2:$C$7</c:f>
              <c:numCache>
                <c:formatCode>General</c:formatCode>
                <c:ptCount val="6"/>
                <c:pt idx="0" formatCode="0%">
                  <c:v>0.122</c:v>
                </c:pt>
                <c:pt idx="2" formatCode="0%">
                  <c:v>0.38500000000000001</c:v>
                </c:pt>
                <c:pt idx="3" formatCode="0%">
                  <c:v>0.28100000000000003</c:v>
                </c:pt>
                <c:pt idx="4" formatCode="0%">
                  <c:v>9.2999999999999999E-2</c:v>
                </c:pt>
                <c:pt idx="5" formatCode="0%">
                  <c:v>8.2000000000000003E-2</c:v>
                </c:pt>
              </c:numCache>
            </c:numRef>
          </c:val>
        </c:ser>
        <c:ser>
          <c:idx val="2"/>
          <c:order val="2"/>
          <c:tx>
            <c:strRef>
              <c:f>Tabelle1!$D$1</c:f>
              <c:strCache>
                <c:ptCount val="1"/>
                <c:pt idx="0">
                  <c:v>Les deux à la fois (0)</c:v>
                </c:pt>
              </c:strCache>
            </c:strRef>
          </c:tx>
          <c:spPr>
            <a:solidFill>
              <a:schemeClr val="bg2">
                <a:lumMod val="75000"/>
              </a:schemeClr>
            </a:solidFill>
          </c:spPr>
          <c:invertIfNegative val="0"/>
          <c:dLbls>
            <c:txPr>
              <a:bodyPr/>
              <a:lstStyle/>
              <a:p>
                <a:pPr>
                  <a:defRPr sz="1000">
                    <a:solidFill>
                      <a:schemeClr val="tx2"/>
                    </a:solidFill>
                  </a:defRPr>
                </a:pPr>
                <a:endParaRPr lang="de-DE"/>
              </a:p>
            </c:txPr>
            <c:showLegendKey val="0"/>
            <c:showVal val="1"/>
            <c:showCatName val="0"/>
            <c:showSerName val="0"/>
            <c:showPercent val="0"/>
            <c:showBubbleSize val="0"/>
            <c:showLeaderLines val="0"/>
          </c:dLbls>
          <c:cat>
            <c:strRef>
              <c:f>Tabelle1!$A$2:$A$7</c:f>
              <c:strCache>
                <c:ptCount val="6"/>
                <c:pt idx="2">
                  <c:v>Pour votre santé
[618] (B)</c:v>
                </c:pt>
                <c:pt idx="3">
                  <c:v>Dans votre quotidien, dans la vie pratique [618] (C)</c:v>
                </c:pt>
                <c:pt idx="4">
                  <c:v>Pour votre vie privée
[618] (D)</c:v>
                </c:pt>
                <c:pt idx="5">
                  <c:v>Pour la démocratie
[618] (E)</c:v>
                </c:pt>
              </c:strCache>
            </c:strRef>
          </c:cat>
          <c:val>
            <c:numRef>
              <c:f>Tabelle1!$D$2:$D$7</c:f>
              <c:numCache>
                <c:formatCode>General</c:formatCode>
                <c:ptCount val="6"/>
                <c:pt idx="0" formatCode="0%">
                  <c:v>0.67</c:v>
                </c:pt>
                <c:pt idx="2" formatCode="0%">
                  <c:v>0.35399999999999998</c:v>
                </c:pt>
                <c:pt idx="3" formatCode="0%">
                  <c:v>0.42599999999999999</c:v>
                </c:pt>
                <c:pt idx="4" formatCode="0%">
                  <c:v>0.32200000000000001</c:v>
                </c:pt>
                <c:pt idx="5" formatCode="0%">
                  <c:v>0.38600000000000001</c:v>
                </c:pt>
              </c:numCache>
            </c:numRef>
          </c:val>
        </c:ser>
        <c:ser>
          <c:idx val="3"/>
          <c:order val="3"/>
          <c:tx>
            <c:strRef>
              <c:f>Tabelle1!$E$1</c:f>
              <c:strCache>
                <c:ptCount val="1"/>
                <c:pt idx="0">
                  <c:v>Plutôt une menace (-1)</c:v>
                </c:pt>
              </c:strCache>
            </c:strRef>
          </c:tx>
          <c:spPr>
            <a:solidFill>
              <a:schemeClr val="accent1">
                <a:lumMod val="75000"/>
              </a:schemeClr>
            </a:solidFill>
          </c:spPr>
          <c:invertIfNegative val="0"/>
          <c:dLbls>
            <c:dLbl>
              <c:idx val="1"/>
              <c:delete val="1"/>
            </c:dLbl>
            <c:txPr>
              <a:bodyPr/>
              <a:lstStyle/>
              <a:p>
                <a:pPr algn="ctr">
                  <a:defRPr lang="de-CH"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dLbls>
          <c:cat>
            <c:strRef>
              <c:f>Tabelle1!$A$2:$A$7</c:f>
              <c:strCache>
                <c:ptCount val="6"/>
                <c:pt idx="2">
                  <c:v>Pour votre santé
[618] (B)</c:v>
                </c:pt>
                <c:pt idx="3">
                  <c:v>Dans votre quotidien, dans la vie pratique [618] (C)</c:v>
                </c:pt>
                <c:pt idx="4">
                  <c:v>Pour votre vie privée
[618] (D)</c:v>
                </c:pt>
                <c:pt idx="5">
                  <c:v>Pour la démocratie
[618] (E)</c:v>
                </c:pt>
              </c:strCache>
            </c:strRef>
          </c:cat>
          <c:val>
            <c:numRef>
              <c:f>Tabelle1!$E$2:$E$7</c:f>
              <c:numCache>
                <c:formatCode>General</c:formatCode>
                <c:ptCount val="6"/>
                <c:pt idx="0" formatCode="0%">
                  <c:v>0.17</c:v>
                </c:pt>
                <c:pt idx="2" formatCode="0%">
                  <c:v>0.189</c:v>
                </c:pt>
                <c:pt idx="3" formatCode="0%">
                  <c:v>0.23899999999999999</c:v>
                </c:pt>
                <c:pt idx="4" formatCode="0%">
                  <c:v>0.439</c:v>
                </c:pt>
                <c:pt idx="5" formatCode="0%">
                  <c:v>0.40600000000000003</c:v>
                </c:pt>
              </c:numCache>
            </c:numRef>
          </c:val>
        </c:ser>
        <c:ser>
          <c:idx val="4"/>
          <c:order val="4"/>
          <c:tx>
            <c:strRef>
              <c:f>Tabelle1!$F$1</c:f>
              <c:strCache>
                <c:ptCount val="1"/>
                <c:pt idx="0">
                  <c:v>Seulement une menace (-2)</c:v>
                </c:pt>
              </c:strCache>
            </c:strRef>
          </c:tx>
          <c:spPr>
            <a:solidFill>
              <a:schemeClr val="accent1">
                <a:lumMod val="5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Pour votre santé
[618] (B)</c:v>
                </c:pt>
                <c:pt idx="3">
                  <c:v>Dans votre quotidien, dans la vie pratique [618] (C)</c:v>
                </c:pt>
                <c:pt idx="4">
                  <c:v>Pour votre vie privée
[618] (D)</c:v>
                </c:pt>
                <c:pt idx="5">
                  <c:v>Pour la démocratie
[618] (E)</c:v>
                </c:pt>
              </c:strCache>
            </c:strRef>
          </c:cat>
          <c:val>
            <c:numRef>
              <c:f>Tabelle1!$F$2:$F$7</c:f>
              <c:numCache>
                <c:formatCode>General</c:formatCode>
                <c:ptCount val="6"/>
                <c:pt idx="0" formatCode="0%">
                  <c:v>2.5000000000000001E-2</c:v>
                </c:pt>
                <c:pt idx="2" formatCode="0%">
                  <c:v>3.5999999999999997E-2</c:v>
                </c:pt>
                <c:pt idx="3" formatCode="0%">
                  <c:v>3.2000000000000001E-2</c:v>
                </c:pt>
                <c:pt idx="4" formatCode="0%">
                  <c:v>0.14099999999999999</c:v>
                </c:pt>
                <c:pt idx="5" formatCode="0%">
                  <c:v>0.122</c:v>
                </c:pt>
              </c:numCache>
            </c:numRef>
          </c:val>
        </c:ser>
        <c:dLbls>
          <c:showLegendKey val="0"/>
          <c:showVal val="0"/>
          <c:showCatName val="0"/>
          <c:showSerName val="0"/>
          <c:showPercent val="0"/>
          <c:showBubbleSize val="0"/>
        </c:dLbls>
        <c:gapWidth val="70"/>
        <c:overlap val="100"/>
        <c:axId val="33192576"/>
        <c:axId val="33202560"/>
      </c:barChart>
      <c:catAx>
        <c:axId val="33192576"/>
        <c:scaling>
          <c:orientation val="maxMin"/>
        </c:scaling>
        <c:delete val="0"/>
        <c:axPos val="l"/>
        <c:majorTickMark val="none"/>
        <c:minorTickMark val="none"/>
        <c:tickLblPos val="nextTo"/>
        <c:txPr>
          <a:bodyPr/>
          <a:lstStyle/>
          <a:p>
            <a:pPr algn="r">
              <a:defRPr sz="1000"/>
            </a:pPr>
            <a:endParaRPr lang="de-DE"/>
          </a:p>
        </c:txPr>
        <c:crossAx val="33202560"/>
        <c:crosses val="autoZero"/>
        <c:auto val="1"/>
        <c:lblAlgn val="ctr"/>
        <c:lblOffset val="100"/>
        <c:noMultiLvlLbl val="0"/>
      </c:catAx>
      <c:valAx>
        <c:axId val="33202560"/>
        <c:scaling>
          <c:orientation val="minMax"/>
        </c:scaling>
        <c:delete val="1"/>
        <c:axPos val="t"/>
        <c:numFmt formatCode="0%" sourceLinked="1"/>
        <c:majorTickMark val="out"/>
        <c:minorTickMark val="none"/>
        <c:tickLblPos val="nextTo"/>
        <c:crossAx val="33192576"/>
        <c:crosses val="autoZero"/>
        <c:crossBetween val="between"/>
      </c:valAx>
    </c:plotArea>
    <c:legend>
      <c:legendPos val="b"/>
      <c:layout>
        <c:manualLayout>
          <c:xMode val="edge"/>
          <c:yMode val="edge"/>
          <c:x val="0.24742474902639661"/>
          <c:y val="0.84262161390813972"/>
          <c:w val="0.73299784545770796"/>
          <c:h val="0.155011927637094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Top2 (réjouissant)</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Tabelle1!$A$2:$A$11</c:f>
              <c:strCache>
                <c:ptCount val="10"/>
                <c:pt idx="0">
                  <c:v>actes médicaux par robots[618]</c:v>
                </c:pt>
                <c:pt idx="1">
                  <c:v>sécurité publique renforcée [618]</c:v>
                </c:pt>
                <c:pt idx="2">
                  <c:v>Des loisirs personnalisés [618]</c:v>
                </c:pt>
                <c:pt idx="3">
                  <c:v>véhicules autonomes [618]</c:v>
                </c:pt>
                <c:pt idx="4">
                  <c:v>administration publique [618]</c:v>
                </c:pt>
                <c:pt idx="5">
                  <c:v>armée plus technologique [618]</c:v>
                </c:pt>
                <c:pt idx="6">
                  <c:v>mutation profonde du monde du travail [618]</c:v>
                </c:pt>
                <c:pt idx="7">
                  <c:v>robots dans le monde du travail [618]</c:v>
                </c:pt>
                <c:pt idx="8">
                  <c:v>opinion politique devient publique [618]</c:v>
                </c:pt>
                <c:pt idx="9">
                  <c:v>diffusion publique d'informations de la vie privée [618]</c:v>
                </c:pt>
              </c:strCache>
            </c:strRef>
          </c:cat>
          <c:val>
            <c:numRef>
              <c:f>Tabelle1!$B$2:$B$11</c:f>
              <c:numCache>
                <c:formatCode>0%</c:formatCode>
                <c:ptCount val="10"/>
                <c:pt idx="0">
                  <c:v>0.47699999999999998</c:v>
                </c:pt>
                <c:pt idx="1">
                  <c:v>0.41899999999999998</c:v>
                </c:pt>
                <c:pt idx="2">
                  <c:v>0.318</c:v>
                </c:pt>
                <c:pt idx="3">
                  <c:v>0.29299999999999998</c:v>
                </c:pt>
                <c:pt idx="4">
                  <c:v>0.24199999999999999</c:v>
                </c:pt>
                <c:pt idx="5">
                  <c:v>0.16300000000000001</c:v>
                </c:pt>
                <c:pt idx="6">
                  <c:v>0.14000000000000001</c:v>
                </c:pt>
                <c:pt idx="7">
                  <c:v>0.13300000000000001</c:v>
                </c:pt>
                <c:pt idx="8">
                  <c:v>4.3999999999999997E-2</c:v>
                </c:pt>
                <c:pt idx="9">
                  <c:v>1.9E-2</c:v>
                </c:pt>
              </c:numCache>
            </c:numRef>
          </c:val>
        </c:ser>
        <c:ser>
          <c:idx val="1"/>
          <c:order val="1"/>
          <c:tx>
            <c:strRef>
              <c:f>Tabelle1!$C$1</c:f>
              <c:strCache>
                <c:ptCount val="1"/>
                <c:pt idx="0">
                  <c:v>Centre</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Tabelle1!$A$2:$A$11</c:f>
              <c:strCache>
                <c:ptCount val="10"/>
                <c:pt idx="0">
                  <c:v>actes médicaux par robots[618]</c:v>
                </c:pt>
                <c:pt idx="1">
                  <c:v>sécurité publique renforcée [618]</c:v>
                </c:pt>
                <c:pt idx="2">
                  <c:v>Des loisirs personnalisés [618]</c:v>
                </c:pt>
                <c:pt idx="3">
                  <c:v>véhicules autonomes [618]</c:v>
                </c:pt>
                <c:pt idx="4">
                  <c:v>administration publique [618]</c:v>
                </c:pt>
                <c:pt idx="5">
                  <c:v>armée plus technologique [618]</c:v>
                </c:pt>
                <c:pt idx="6">
                  <c:v>mutation profonde du monde du travail [618]</c:v>
                </c:pt>
                <c:pt idx="7">
                  <c:v>robots dans le monde du travail [618]</c:v>
                </c:pt>
                <c:pt idx="8">
                  <c:v>opinion politique devient publique [618]</c:v>
                </c:pt>
                <c:pt idx="9">
                  <c:v>diffusion publique d'informations de la vie privée [618]</c:v>
                </c:pt>
              </c:strCache>
            </c:strRef>
          </c:cat>
          <c:val>
            <c:numRef>
              <c:f>Tabelle1!$C$2:$C$11</c:f>
              <c:numCache>
                <c:formatCode>0%</c:formatCode>
                <c:ptCount val="10"/>
                <c:pt idx="0">
                  <c:v>0.25900000000000001</c:v>
                </c:pt>
                <c:pt idx="1">
                  <c:v>0.27600000000000002</c:v>
                </c:pt>
                <c:pt idx="2">
                  <c:v>0.38100000000000001</c:v>
                </c:pt>
                <c:pt idx="3">
                  <c:v>0.28100000000000003</c:v>
                </c:pt>
                <c:pt idx="4">
                  <c:v>0.29599999999999999</c:v>
                </c:pt>
                <c:pt idx="5">
                  <c:v>0.25</c:v>
                </c:pt>
                <c:pt idx="6">
                  <c:v>0.24099999999999999</c:v>
                </c:pt>
                <c:pt idx="7">
                  <c:v>0.22</c:v>
                </c:pt>
                <c:pt idx="8">
                  <c:v>0.14899999999999999</c:v>
                </c:pt>
                <c:pt idx="9">
                  <c:v>7.9000000000000001E-2</c:v>
                </c:pt>
              </c:numCache>
            </c:numRef>
          </c:val>
        </c:ser>
        <c:ser>
          <c:idx val="2"/>
          <c:order val="2"/>
          <c:tx>
            <c:strRef>
              <c:f>Tabelle1!$D$1</c:f>
              <c:strCache>
                <c:ptCount val="1"/>
                <c:pt idx="0">
                  <c:v>Bottom2 (inquiétant)</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Tabelle1!$A$2:$A$11</c:f>
              <c:strCache>
                <c:ptCount val="10"/>
                <c:pt idx="0">
                  <c:v>actes médicaux par robots[618]</c:v>
                </c:pt>
                <c:pt idx="1">
                  <c:v>sécurité publique renforcée [618]</c:v>
                </c:pt>
                <c:pt idx="2">
                  <c:v>Des loisirs personnalisés [618]</c:v>
                </c:pt>
                <c:pt idx="3">
                  <c:v>véhicules autonomes [618]</c:v>
                </c:pt>
                <c:pt idx="4">
                  <c:v>administration publique [618]</c:v>
                </c:pt>
                <c:pt idx="5">
                  <c:v>armée plus technologique [618]</c:v>
                </c:pt>
                <c:pt idx="6">
                  <c:v>mutation profonde du monde du travail [618]</c:v>
                </c:pt>
                <c:pt idx="7">
                  <c:v>robots dans le monde du travail [618]</c:v>
                </c:pt>
                <c:pt idx="8">
                  <c:v>opinion politique devient publique [618]</c:v>
                </c:pt>
                <c:pt idx="9">
                  <c:v>diffusion publique d'informations de la vie privée [618]</c:v>
                </c:pt>
              </c:strCache>
            </c:strRef>
          </c:cat>
          <c:val>
            <c:numRef>
              <c:f>Tabelle1!$D$2:$D$11</c:f>
              <c:numCache>
                <c:formatCode>0%</c:formatCode>
                <c:ptCount val="10"/>
                <c:pt idx="0">
                  <c:v>0.26400000000000001</c:v>
                </c:pt>
                <c:pt idx="1">
                  <c:v>0.30499999999999999</c:v>
                </c:pt>
                <c:pt idx="2">
                  <c:v>0.30099999999999999</c:v>
                </c:pt>
                <c:pt idx="3">
                  <c:v>0.42599999999999999</c:v>
                </c:pt>
                <c:pt idx="4">
                  <c:v>0.46100000000000002</c:v>
                </c:pt>
                <c:pt idx="5">
                  <c:v>0.58699999999999997</c:v>
                </c:pt>
                <c:pt idx="6">
                  <c:v>0.62</c:v>
                </c:pt>
                <c:pt idx="7">
                  <c:v>0.64700000000000002</c:v>
                </c:pt>
                <c:pt idx="8">
                  <c:v>0.80700000000000005</c:v>
                </c:pt>
                <c:pt idx="9">
                  <c:v>0.90200000000000002</c:v>
                </c:pt>
              </c:numCache>
            </c:numRef>
          </c:val>
        </c:ser>
        <c:dLbls>
          <c:showLegendKey val="0"/>
          <c:showVal val="0"/>
          <c:showCatName val="0"/>
          <c:showSerName val="0"/>
          <c:showPercent val="0"/>
          <c:showBubbleSize val="0"/>
        </c:dLbls>
        <c:gapWidth val="70"/>
        <c:overlap val="100"/>
        <c:axId val="111370240"/>
        <c:axId val="111371776"/>
      </c:barChart>
      <c:catAx>
        <c:axId val="111370240"/>
        <c:scaling>
          <c:orientation val="maxMin"/>
        </c:scaling>
        <c:delete val="0"/>
        <c:axPos val="l"/>
        <c:majorTickMark val="none"/>
        <c:minorTickMark val="none"/>
        <c:tickLblPos val="nextTo"/>
        <c:txPr>
          <a:bodyPr/>
          <a:lstStyle/>
          <a:p>
            <a:pPr algn="r">
              <a:defRPr sz="600"/>
            </a:pPr>
            <a:endParaRPr lang="de-DE"/>
          </a:p>
        </c:txPr>
        <c:crossAx val="111371776"/>
        <c:crosses val="autoZero"/>
        <c:auto val="1"/>
        <c:lblAlgn val="ctr"/>
        <c:lblOffset val="100"/>
        <c:noMultiLvlLbl val="0"/>
      </c:catAx>
      <c:valAx>
        <c:axId val="111371776"/>
        <c:scaling>
          <c:orientation val="minMax"/>
        </c:scaling>
        <c:delete val="1"/>
        <c:axPos val="t"/>
        <c:numFmt formatCode="0%" sourceLinked="1"/>
        <c:majorTickMark val="out"/>
        <c:minorTickMark val="none"/>
        <c:tickLblPos val="nextTo"/>
        <c:crossAx val="111370240"/>
        <c:crosses val="autoZero"/>
        <c:crossBetween val="between"/>
      </c:valAx>
    </c:plotArea>
    <c:legend>
      <c:legendPos val="b"/>
      <c:layout>
        <c:manualLayout>
          <c:xMode val="edge"/>
          <c:yMode val="edge"/>
          <c:x val="0.24742474902639661"/>
          <c:y val="0.84262161390813972"/>
          <c:w val="0.73299784545770796"/>
          <c:h val="0.1146492867889580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Aller plus vite?</c:v>
                </c:pt>
              </c:strCache>
            </c:strRef>
          </c:tx>
          <c:spPr>
            <a:solidFill>
              <a:schemeClr val="tx2"/>
            </a:solidFill>
          </c:spPr>
          <c:invertIfNegative val="0"/>
          <c:cat>
            <c:strRef>
              <c:f>Tabelle1!$A$2:$A$7</c:f>
              <c:strCache>
                <c:ptCount val="6"/>
                <c:pt idx="2">
                  <c:v>15-29 ans [159]</c:v>
                </c:pt>
                <c:pt idx="3">
                  <c:v>30-44 ans [181]</c:v>
                </c:pt>
                <c:pt idx="4">
                  <c:v>45-59 ans [175]</c:v>
                </c:pt>
                <c:pt idx="5">
                  <c:v>60-79 ans [103]</c:v>
                </c:pt>
              </c:strCache>
            </c:strRef>
          </c:cat>
          <c:val>
            <c:numRef>
              <c:f>Tabelle1!$B$2:$B$7</c:f>
              <c:numCache>
                <c:formatCode>General</c:formatCode>
                <c:ptCount val="6"/>
                <c:pt idx="0" formatCode="0%">
                  <c:v>2.1999999999999999E-2</c:v>
                </c:pt>
                <c:pt idx="2" formatCode="0%">
                  <c:v>3.9E-2</c:v>
                </c:pt>
                <c:pt idx="3" formatCode="0%">
                  <c:v>0.02</c:v>
                </c:pt>
                <c:pt idx="4" formatCode="0%">
                  <c:v>1.4999999999999999E-2</c:v>
                </c:pt>
                <c:pt idx="5" formatCode="0%">
                  <c:v>0.01</c:v>
                </c:pt>
              </c:numCache>
            </c:numRef>
          </c:val>
        </c:ser>
        <c:ser>
          <c:idx val="1"/>
          <c:order val="1"/>
          <c:tx>
            <c:strRef>
              <c:f>Tabelle1!$C$1</c:f>
              <c:strCache>
                <c:ptCount val="1"/>
                <c:pt idx="0">
                  <c:v>Aller de l’avant?</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Tabelle1!$C$2:$C$7</c:f>
              <c:numCache>
                <c:formatCode>General</c:formatCode>
                <c:ptCount val="6"/>
                <c:pt idx="0" formatCode="0%">
                  <c:v>0.27300000000000002</c:v>
                </c:pt>
                <c:pt idx="2" formatCode="0%">
                  <c:v>0.33900000000000002</c:v>
                </c:pt>
                <c:pt idx="3" formatCode="0%">
                  <c:v>0.25800000000000001</c:v>
                </c:pt>
                <c:pt idx="4" formatCode="0%">
                  <c:v>0.26400000000000001</c:v>
                </c:pt>
                <c:pt idx="5" formatCode="0%">
                  <c:v>0.20899999999999999</c:v>
                </c:pt>
              </c:numCache>
            </c:numRef>
          </c:val>
        </c:ser>
        <c:ser>
          <c:idx val="2"/>
          <c:order val="2"/>
          <c:tx>
            <c:strRef>
              <c:f>Tabelle1!$D$1</c:f>
              <c:strCache>
                <c:ptCount val="1"/>
                <c:pt idx="0">
                  <c:v>Freiner un peu?</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Tabelle1!$D$2:$D$7</c:f>
              <c:numCache>
                <c:formatCode>General</c:formatCode>
                <c:ptCount val="6"/>
                <c:pt idx="0" formatCode="0%">
                  <c:v>0.48</c:v>
                </c:pt>
                <c:pt idx="2" formatCode="0%">
                  <c:v>0.42299999999999999</c:v>
                </c:pt>
                <c:pt idx="3" formatCode="0%">
                  <c:v>0.46300000000000002</c:v>
                </c:pt>
                <c:pt idx="4" formatCode="0%">
                  <c:v>0.44</c:v>
                </c:pt>
                <c:pt idx="5" formatCode="0%">
                  <c:v>0.65900000000000003</c:v>
                </c:pt>
              </c:numCache>
            </c:numRef>
          </c:val>
        </c:ser>
        <c:ser>
          <c:idx val="3"/>
          <c:order val="3"/>
          <c:tx>
            <c:strRef>
              <c:f>Tabelle1!$E$1</c:f>
              <c:strCache>
                <c:ptCount val="1"/>
                <c:pt idx="0">
                  <c:v>Ne plus bouger?</c:v>
                </c:pt>
              </c:strCache>
            </c:strRef>
          </c:tx>
          <c:spPr>
            <a:solidFill>
              <a:schemeClr val="accent1">
                <a:lumMod val="40000"/>
                <a:lumOff val="60000"/>
              </a:schemeClr>
            </a:solidFill>
          </c:spPr>
          <c:invertIfNegative val="0"/>
          <c:dLbls>
            <c:dLbl>
              <c:idx val="1"/>
              <c:delete val="1"/>
            </c:dLbl>
            <c:txPr>
              <a:bodyPr/>
              <a:lstStyle/>
              <a:p>
                <a:pPr algn="ctr">
                  <a:defRPr lang="de-CH"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Tabelle1!$E$2:$E$7</c:f>
              <c:numCache>
                <c:formatCode>General</c:formatCode>
                <c:ptCount val="6"/>
                <c:pt idx="0" formatCode="0%">
                  <c:v>0.1</c:v>
                </c:pt>
                <c:pt idx="2" formatCode="0%">
                  <c:v>9.6000000000000002E-2</c:v>
                </c:pt>
                <c:pt idx="3" formatCode="0%">
                  <c:v>0.123</c:v>
                </c:pt>
                <c:pt idx="4" formatCode="0%">
                  <c:v>0.114</c:v>
                </c:pt>
                <c:pt idx="5" formatCode="0%">
                  <c:v>4.5999999999999999E-2</c:v>
                </c:pt>
              </c:numCache>
            </c:numRef>
          </c:val>
        </c:ser>
        <c:ser>
          <c:idx val="4"/>
          <c:order val="4"/>
          <c:tx>
            <c:strRef>
              <c:f>Tabelle1!$F$1</c:f>
              <c:strCache>
                <c:ptCount val="1"/>
                <c:pt idx="0">
                  <c:v>Revenir en arrière?</c:v>
                </c:pt>
              </c:strCache>
            </c:strRef>
          </c:tx>
          <c:spPr>
            <a:solidFill>
              <a:schemeClr val="accent1">
                <a:lumMod val="20000"/>
                <a:lumOff val="80000"/>
              </a:schemeClr>
            </a:solidFill>
          </c:spPr>
          <c:invertIfNegative val="0"/>
          <c:dLbls>
            <c:txPr>
              <a:bodyPr/>
              <a:lstStyle/>
              <a:p>
                <a:pPr>
                  <a:defRPr sz="1000"/>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Tabelle1!$F$2:$F$7</c:f>
              <c:numCache>
                <c:formatCode>General</c:formatCode>
                <c:ptCount val="6"/>
                <c:pt idx="0" formatCode="0%">
                  <c:v>0.126</c:v>
                </c:pt>
                <c:pt idx="2" formatCode="0%">
                  <c:v>0.10299999999999999</c:v>
                </c:pt>
                <c:pt idx="3" formatCode="0%">
                  <c:v>0.13500000000000001</c:v>
                </c:pt>
                <c:pt idx="4" formatCode="0%">
                  <c:v>0.16700000000000001</c:v>
                </c:pt>
                <c:pt idx="5" formatCode="0%">
                  <c:v>7.6999999999999999E-2</c:v>
                </c:pt>
              </c:numCache>
            </c:numRef>
          </c:val>
        </c:ser>
        <c:dLbls>
          <c:showLegendKey val="0"/>
          <c:showVal val="0"/>
          <c:showCatName val="0"/>
          <c:showSerName val="0"/>
          <c:showPercent val="0"/>
          <c:showBubbleSize val="0"/>
        </c:dLbls>
        <c:gapWidth val="70"/>
        <c:overlap val="100"/>
        <c:axId val="1763968"/>
        <c:axId val="35905920"/>
      </c:barChart>
      <c:catAx>
        <c:axId val="1763968"/>
        <c:scaling>
          <c:orientation val="maxMin"/>
        </c:scaling>
        <c:delete val="0"/>
        <c:axPos val="l"/>
        <c:majorTickMark val="none"/>
        <c:minorTickMark val="none"/>
        <c:tickLblPos val="nextTo"/>
        <c:txPr>
          <a:bodyPr/>
          <a:lstStyle/>
          <a:p>
            <a:pPr algn="r">
              <a:defRPr sz="1000"/>
            </a:pPr>
            <a:endParaRPr lang="de-DE"/>
          </a:p>
        </c:txPr>
        <c:crossAx val="35905920"/>
        <c:crosses val="autoZero"/>
        <c:auto val="1"/>
        <c:lblAlgn val="ctr"/>
        <c:lblOffset val="100"/>
        <c:noMultiLvlLbl val="0"/>
      </c:catAx>
      <c:valAx>
        <c:axId val="35905920"/>
        <c:scaling>
          <c:orientation val="minMax"/>
        </c:scaling>
        <c:delete val="1"/>
        <c:axPos val="t"/>
        <c:numFmt formatCode="0%" sourceLinked="1"/>
        <c:majorTickMark val="out"/>
        <c:minorTickMark val="none"/>
        <c:tickLblPos val="nextTo"/>
        <c:crossAx val="1763968"/>
        <c:crosses val="autoZero"/>
        <c:crossBetween val="between"/>
      </c:valAx>
    </c:plotArea>
    <c:legend>
      <c:legendPos val="b"/>
      <c:layout>
        <c:manualLayout>
          <c:xMode val="edge"/>
          <c:yMode val="edge"/>
          <c:x val="0.24742474902639661"/>
          <c:y val="0.84262161390813972"/>
          <c:w val="0.73299784545770796"/>
          <c:h val="0.130794343128212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 j'utilise déjà un assistant vocal sur smartphone</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2">
                  <c:v>hommes [279]</c:v>
                </c:pt>
                <c:pt idx="3">
                  <c:v>femmes [288]</c:v>
                </c:pt>
              </c:strCache>
            </c:strRef>
          </c:cat>
          <c:val>
            <c:numRef>
              <c:f>Tabelle1!$B$2:$B$5</c:f>
              <c:numCache>
                <c:formatCode>General</c:formatCode>
                <c:ptCount val="4"/>
                <c:pt idx="0" formatCode="0%">
                  <c:v>0.16400000000000001</c:v>
                </c:pt>
                <c:pt idx="2" formatCode="0%">
                  <c:v>0.17100000000000001</c:v>
                </c:pt>
                <c:pt idx="3" formatCode="0%">
                  <c:v>0.156</c:v>
                </c:pt>
              </c:numCache>
            </c:numRef>
          </c:val>
        </c:ser>
        <c:ser>
          <c:idx val="1"/>
          <c:order val="1"/>
          <c:tx>
            <c:strRef>
              <c:f>Tabelle1!$C$1</c:f>
              <c:strCache>
                <c:ptCount val="1"/>
                <c:pt idx="0">
                  <c:v>Non, je n'utilise pas encore d'assistant vocal sur smartphone mais je pourrais l'envisager pour l'avenir</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2">
                  <c:v>hommes [279]</c:v>
                </c:pt>
                <c:pt idx="3">
                  <c:v>femmes [288]</c:v>
                </c:pt>
              </c:strCache>
            </c:strRef>
          </c:cat>
          <c:val>
            <c:numRef>
              <c:f>Tabelle1!$C$2:$C$5</c:f>
              <c:numCache>
                <c:formatCode>General</c:formatCode>
                <c:ptCount val="4"/>
                <c:pt idx="0" formatCode="0%">
                  <c:v>0.30099999999999999</c:v>
                </c:pt>
                <c:pt idx="2" formatCode="0%">
                  <c:v>0.33700000000000002</c:v>
                </c:pt>
                <c:pt idx="3" formatCode="0%">
                  <c:v>0.26500000000000001</c:v>
                </c:pt>
              </c:numCache>
            </c:numRef>
          </c:val>
        </c:ser>
        <c:ser>
          <c:idx val="2"/>
          <c:order val="2"/>
          <c:tx>
            <c:strRef>
              <c:f>Tabelle1!$D$1</c:f>
              <c:strCache>
                <c:ptCount val="1"/>
                <c:pt idx="0">
                  <c:v>Non, je n'utiliserai pas d'assistant vocal sur smartphone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2">
                  <c:v>hommes [279]</c:v>
                </c:pt>
                <c:pt idx="3">
                  <c:v>femmes [288]</c:v>
                </c:pt>
              </c:strCache>
            </c:strRef>
          </c:cat>
          <c:val>
            <c:numRef>
              <c:f>Tabelle1!$D$2:$D$5</c:f>
              <c:numCache>
                <c:formatCode>General</c:formatCode>
                <c:ptCount val="4"/>
                <c:pt idx="0" formatCode="0%">
                  <c:v>0.53500000000000003</c:v>
                </c:pt>
                <c:pt idx="2" formatCode="0%">
                  <c:v>0.49199999999999999</c:v>
                </c:pt>
                <c:pt idx="3" formatCode="0%">
                  <c:v>0.57799999999999996</c:v>
                </c:pt>
              </c:numCache>
            </c:numRef>
          </c:val>
        </c:ser>
        <c:dLbls>
          <c:showLegendKey val="0"/>
          <c:showVal val="0"/>
          <c:showCatName val="0"/>
          <c:showSerName val="0"/>
          <c:showPercent val="0"/>
          <c:showBubbleSize val="0"/>
        </c:dLbls>
        <c:gapWidth val="70"/>
        <c:overlap val="100"/>
        <c:axId val="111846912"/>
        <c:axId val="111848448"/>
      </c:barChart>
      <c:catAx>
        <c:axId val="111846912"/>
        <c:scaling>
          <c:orientation val="maxMin"/>
        </c:scaling>
        <c:delete val="0"/>
        <c:axPos val="l"/>
        <c:numFmt formatCode="General" sourceLinked="1"/>
        <c:majorTickMark val="none"/>
        <c:minorTickMark val="none"/>
        <c:tickLblPos val="nextTo"/>
        <c:txPr>
          <a:bodyPr/>
          <a:lstStyle/>
          <a:p>
            <a:pPr algn="r">
              <a:defRPr sz="1000"/>
            </a:pPr>
            <a:endParaRPr lang="de-DE"/>
          </a:p>
        </c:txPr>
        <c:crossAx val="111848448"/>
        <c:crosses val="autoZero"/>
        <c:auto val="1"/>
        <c:lblAlgn val="ctr"/>
        <c:lblOffset val="100"/>
        <c:noMultiLvlLbl val="0"/>
      </c:catAx>
      <c:valAx>
        <c:axId val="111848448"/>
        <c:scaling>
          <c:orientation val="minMax"/>
        </c:scaling>
        <c:delete val="1"/>
        <c:axPos val="t"/>
        <c:numFmt formatCode="0%" sourceLinked="1"/>
        <c:majorTickMark val="out"/>
        <c:minorTickMark val="none"/>
        <c:tickLblPos val="nextTo"/>
        <c:crossAx val="111846912"/>
        <c:crosses val="autoZero"/>
        <c:crossBetween val="between"/>
      </c:valAx>
    </c:plotArea>
    <c:legend>
      <c:legendPos val="b"/>
      <c:layout>
        <c:manualLayout>
          <c:xMode val="edge"/>
          <c:yMode val="edge"/>
          <c:x val="0.11610588632977296"/>
          <c:y val="0.84262161390813972"/>
          <c:w val="0.79927927987647152"/>
          <c:h val="0.1291245374981646"/>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 j'utilise déjà une enceinte connectée à la maison</c:v>
                </c:pt>
              </c:strCache>
            </c:strRef>
          </c:tx>
          <c:spPr>
            <a:solidFill>
              <a:schemeClr val="tx2"/>
            </a:solidFill>
          </c:spPr>
          <c:invertIfNegative val="0"/>
          <c:dLbls>
            <c:dLbl>
              <c:idx val="4"/>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2">
                  <c:v>hommes [302]</c:v>
                </c:pt>
                <c:pt idx="3">
                  <c:v>femmes [316]</c:v>
                </c:pt>
              </c:strCache>
            </c:strRef>
          </c:cat>
          <c:val>
            <c:numRef>
              <c:f>Tabelle1!$B$2:$B$5</c:f>
              <c:numCache>
                <c:formatCode>General</c:formatCode>
                <c:ptCount val="4"/>
                <c:pt idx="0" formatCode="0%">
                  <c:v>6.7000000000000004E-2</c:v>
                </c:pt>
                <c:pt idx="2" formatCode="0%">
                  <c:v>6.4000000000000001E-2</c:v>
                </c:pt>
                <c:pt idx="3" formatCode="0%">
                  <c:v>7.0000000000000007E-2</c:v>
                </c:pt>
              </c:numCache>
            </c:numRef>
          </c:val>
        </c:ser>
        <c:ser>
          <c:idx val="1"/>
          <c:order val="1"/>
          <c:tx>
            <c:strRef>
              <c:f>Tabelle1!$C$1</c:f>
              <c:strCache>
                <c:ptCount val="1"/>
                <c:pt idx="0">
                  <c:v>Non, je n'utilise pas encore d'enceinte connectée mais j'ai l'intention d'en acheter une prochainement</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2">
                  <c:v>hommes [302]</c:v>
                </c:pt>
                <c:pt idx="3">
                  <c:v>femmes [316]</c:v>
                </c:pt>
              </c:strCache>
            </c:strRef>
          </c:cat>
          <c:val>
            <c:numRef>
              <c:f>Tabelle1!$C$2:$C$5</c:f>
              <c:numCache>
                <c:formatCode>General</c:formatCode>
                <c:ptCount val="4"/>
                <c:pt idx="0" formatCode="0%">
                  <c:v>0.191</c:v>
                </c:pt>
                <c:pt idx="2" formatCode="0%">
                  <c:v>0.23699999999999999</c:v>
                </c:pt>
                <c:pt idx="3" formatCode="0%">
                  <c:v>0.14699999999999999</c:v>
                </c:pt>
              </c:numCache>
            </c:numRef>
          </c:val>
        </c:ser>
        <c:ser>
          <c:idx val="2"/>
          <c:order val="2"/>
          <c:tx>
            <c:strRef>
              <c:f>Tabelle1!$D$1</c:f>
              <c:strCache>
                <c:ptCount val="1"/>
                <c:pt idx="0">
                  <c:v>Non, je n'utiliserai pas d'enceinte connectée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2">
                  <c:v>hommes [302]</c:v>
                </c:pt>
                <c:pt idx="3">
                  <c:v>femmes [316]</c:v>
                </c:pt>
              </c:strCache>
            </c:strRef>
          </c:cat>
          <c:val>
            <c:numRef>
              <c:f>Tabelle1!$D$2:$D$5</c:f>
              <c:numCache>
                <c:formatCode>General</c:formatCode>
                <c:ptCount val="4"/>
                <c:pt idx="0" formatCode="0%">
                  <c:v>0.74199999999999999</c:v>
                </c:pt>
                <c:pt idx="2" formatCode="0%">
                  <c:v>0.7</c:v>
                </c:pt>
                <c:pt idx="3" formatCode="0%">
                  <c:v>0.78300000000000003</c:v>
                </c:pt>
              </c:numCache>
            </c:numRef>
          </c:val>
        </c:ser>
        <c:dLbls>
          <c:showLegendKey val="0"/>
          <c:showVal val="0"/>
          <c:showCatName val="0"/>
          <c:showSerName val="0"/>
          <c:showPercent val="0"/>
          <c:showBubbleSize val="0"/>
        </c:dLbls>
        <c:gapWidth val="70"/>
        <c:overlap val="100"/>
        <c:axId val="112768896"/>
        <c:axId val="112770432"/>
      </c:barChart>
      <c:catAx>
        <c:axId val="112768896"/>
        <c:scaling>
          <c:orientation val="maxMin"/>
        </c:scaling>
        <c:delete val="0"/>
        <c:axPos val="l"/>
        <c:majorTickMark val="none"/>
        <c:minorTickMark val="none"/>
        <c:tickLblPos val="nextTo"/>
        <c:txPr>
          <a:bodyPr/>
          <a:lstStyle/>
          <a:p>
            <a:pPr algn="r">
              <a:defRPr sz="1000"/>
            </a:pPr>
            <a:endParaRPr lang="de-DE"/>
          </a:p>
        </c:txPr>
        <c:crossAx val="112770432"/>
        <c:crosses val="autoZero"/>
        <c:auto val="1"/>
        <c:lblAlgn val="ctr"/>
        <c:lblOffset val="100"/>
        <c:noMultiLvlLbl val="0"/>
      </c:catAx>
      <c:valAx>
        <c:axId val="112770432"/>
        <c:scaling>
          <c:orientation val="minMax"/>
        </c:scaling>
        <c:delete val="1"/>
        <c:axPos val="t"/>
        <c:numFmt formatCode="0%" sourceLinked="1"/>
        <c:majorTickMark val="out"/>
        <c:minorTickMark val="none"/>
        <c:tickLblPos val="nextTo"/>
        <c:crossAx val="112768896"/>
        <c:crosses val="autoZero"/>
        <c:crossBetween val="between"/>
      </c:valAx>
    </c:plotArea>
    <c:legend>
      <c:legendPos val="b"/>
      <c:layout>
        <c:manualLayout>
          <c:xMode val="edge"/>
          <c:yMode val="edge"/>
          <c:x val="0.11610588632977296"/>
          <c:y val="0.84262161390813972"/>
          <c:w val="0.79927927987647152"/>
          <c:h val="0.1291245374981646"/>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Tabelle1!$B$2:$B$7</c:f>
              <c:numCache>
                <c:formatCode>General</c:formatCode>
                <c:ptCount val="6"/>
                <c:pt idx="0" formatCode="0%">
                  <c:v>0.42199999999999999</c:v>
                </c:pt>
                <c:pt idx="2" formatCode="0%">
                  <c:v>0.443</c:v>
                </c:pt>
                <c:pt idx="3" formatCode="0%">
                  <c:v>0.40500000000000003</c:v>
                </c:pt>
                <c:pt idx="4" formatCode="0%">
                  <c:v>0.45</c:v>
                </c:pt>
                <c:pt idx="5" formatCode="0%">
                  <c:v>0.374</c:v>
                </c:pt>
              </c:numCache>
            </c:numRef>
          </c:val>
        </c:ser>
        <c:ser>
          <c:idx val="1"/>
          <c:order val="1"/>
          <c:tx>
            <c:strRef>
              <c:f>Tabelle1!$C$1</c:f>
              <c:strCache>
                <c:ptCount val="1"/>
                <c:pt idx="0">
                  <c:v>Non</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Tabelle1!$C$2:$C$7</c:f>
              <c:numCache>
                <c:formatCode>General</c:formatCode>
                <c:ptCount val="6"/>
                <c:pt idx="0" formatCode="0%">
                  <c:v>0.39</c:v>
                </c:pt>
                <c:pt idx="2" formatCode="0%">
                  <c:v>0.44500000000000001</c:v>
                </c:pt>
                <c:pt idx="3" formatCode="0%">
                  <c:v>0.41899999999999998</c:v>
                </c:pt>
                <c:pt idx="4" formatCode="0%">
                  <c:v>0.34399999999999997</c:v>
                </c:pt>
                <c:pt idx="5" formatCode="0%">
                  <c:v>0.33200000000000002</c:v>
                </c:pt>
              </c:numCache>
            </c:numRef>
          </c:val>
        </c:ser>
        <c:ser>
          <c:idx val="2"/>
          <c:order val="2"/>
          <c:tx>
            <c:strRef>
              <c:f>Tabelle1!$D$1</c:f>
              <c:strCache>
                <c:ptCount val="1"/>
                <c:pt idx="0">
                  <c:v>Je ne sais pas</c:v>
                </c:pt>
              </c:strCache>
            </c:strRef>
          </c:tx>
          <c:spPr>
            <a:solidFill>
              <a:schemeClr val="bg1">
                <a:lumMod val="75000"/>
              </a:schemeClr>
            </a:solidFill>
          </c:spPr>
          <c:invertIfNegative val="0"/>
          <c:dLbls>
            <c:txPr>
              <a:bodyPr/>
              <a:lstStyle/>
              <a:p>
                <a:pPr>
                  <a:defRPr sz="1000">
                    <a:solidFill>
                      <a:schemeClr val="tx1"/>
                    </a:solidFill>
                  </a:defRPr>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Tabelle1!$D$2:$D$7</c:f>
              <c:numCache>
                <c:formatCode>General</c:formatCode>
                <c:ptCount val="6"/>
                <c:pt idx="0" formatCode="0%">
                  <c:v>0.188</c:v>
                </c:pt>
                <c:pt idx="2" formatCode="0%">
                  <c:v>0.113</c:v>
                </c:pt>
                <c:pt idx="3" formatCode="0%">
                  <c:v>0.17599999999999999</c:v>
                </c:pt>
                <c:pt idx="4" formatCode="0%">
                  <c:v>0.20599999999999999</c:v>
                </c:pt>
                <c:pt idx="5" formatCode="0%">
                  <c:v>0.29399999999999998</c:v>
                </c:pt>
              </c:numCache>
            </c:numRef>
          </c:val>
        </c:ser>
        <c:dLbls>
          <c:showLegendKey val="0"/>
          <c:showVal val="0"/>
          <c:showCatName val="0"/>
          <c:showSerName val="0"/>
          <c:showPercent val="0"/>
          <c:showBubbleSize val="0"/>
        </c:dLbls>
        <c:gapWidth val="70"/>
        <c:overlap val="100"/>
        <c:axId val="136076288"/>
        <c:axId val="136094464"/>
      </c:barChart>
      <c:catAx>
        <c:axId val="136076288"/>
        <c:scaling>
          <c:orientation val="maxMin"/>
        </c:scaling>
        <c:delete val="0"/>
        <c:axPos val="l"/>
        <c:majorTickMark val="none"/>
        <c:minorTickMark val="none"/>
        <c:tickLblPos val="nextTo"/>
        <c:txPr>
          <a:bodyPr/>
          <a:lstStyle/>
          <a:p>
            <a:pPr algn="r">
              <a:defRPr sz="1000"/>
            </a:pPr>
            <a:endParaRPr lang="de-DE"/>
          </a:p>
        </c:txPr>
        <c:crossAx val="136094464"/>
        <c:crosses val="autoZero"/>
        <c:auto val="1"/>
        <c:lblAlgn val="ctr"/>
        <c:lblOffset val="100"/>
        <c:noMultiLvlLbl val="0"/>
      </c:catAx>
      <c:valAx>
        <c:axId val="136094464"/>
        <c:scaling>
          <c:orientation val="minMax"/>
        </c:scaling>
        <c:delete val="1"/>
        <c:axPos val="t"/>
        <c:numFmt formatCode="0%" sourceLinked="1"/>
        <c:majorTickMark val="out"/>
        <c:minorTickMark val="none"/>
        <c:tickLblPos val="nextTo"/>
        <c:crossAx val="136076288"/>
        <c:crosses val="autoZero"/>
        <c:crossBetween val="between"/>
      </c:valAx>
    </c:plotArea>
    <c:legend>
      <c:legendPos val="b"/>
      <c:layout>
        <c:manualLayout>
          <c:xMode val="edge"/>
          <c:yMode val="edge"/>
          <c:x val="0.11610588632977296"/>
          <c:y val="0.84262161390813972"/>
          <c:w val="0.79927927987647152"/>
          <c:h val="0.1291245374981646"/>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 tous les jours</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Tabelle1!$B$2:$B$7</c:f>
              <c:numCache>
                <c:formatCode>General</c:formatCode>
                <c:ptCount val="6"/>
                <c:pt idx="0" formatCode="0%">
                  <c:v>0.315</c:v>
                </c:pt>
                <c:pt idx="2" formatCode="0%">
                  <c:v>0.57499999999999996</c:v>
                </c:pt>
                <c:pt idx="3" formatCode="0%">
                  <c:v>0.32</c:v>
                </c:pt>
                <c:pt idx="4" formatCode="0%">
                  <c:v>0.17499999999999999</c:v>
                </c:pt>
                <c:pt idx="5" formatCode="0%">
                  <c:v>0.13700000000000001</c:v>
                </c:pt>
              </c:numCache>
            </c:numRef>
          </c:val>
        </c:ser>
        <c:ser>
          <c:idx val="1"/>
          <c:order val="1"/>
          <c:tx>
            <c:strRef>
              <c:f>Tabelle1!$C$1</c:f>
              <c:strCache>
                <c:ptCount val="1"/>
                <c:pt idx="0">
                  <c:v>Oui, une à plusieurs fois par semaine</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Tabelle1!$C$2:$C$7</c:f>
              <c:numCache>
                <c:formatCode>General</c:formatCode>
                <c:ptCount val="6"/>
                <c:pt idx="0" formatCode="0%">
                  <c:v>0.191</c:v>
                </c:pt>
                <c:pt idx="2" formatCode="0%">
                  <c:v>0.192</c:v>
                </c:pt>
                <c:pt idx="3" formatCode="0%">
                  <c:v>0.192</c:v>
                </c:pt>
                <c:pt idx="4" formatCode="0%">
                  <c:v>0.21</c:v>
                </c:pt>
                <c:pt idx="5" formatCode="0%">
                  <c:v>0.158</c:v>
                </c:pt>
              </c:numCache>
            </c:numRef>
          </c:val>
        </c:ser>
        <c:ser>
          <c:idx val="2"/>
          <c:order val="2"/>
          <c:tx>
            <c:strRef>
              <c:f>Tabelle1!$D$1</c:f>
              <c:strCache>
                <c:ptCount val="1"/>
                <c:pt idx="0">
                  <c:v>Oui, moins d'une fois par semaine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Tabelle1!$D$2:$D$7</c:f>
              <c:numCache>
                <c:formatCode>General</c:formatCode>
                <c:ptCount val="6"/>
                <c:pt idx="0" formatCode="0%">
                  <c:v>0.14699999999999999</c:v>
                </c:pt>
                <c:pt idx="2" formatCode="0%">
                  <c:v>0.1</c:v>
                </c:pt>
                <c:pt idx="3" formatCode="0%">
                  <c:v>0.17199999999999999</c:v>
                </c:pt>
                <c:pt idx="4" formatCode="0%">
                  <c:v>0.16700000000000001</c:v>
                </c:pt>
                <c:pt idx="5" formatCode="0%">
                  <c:v>0.14299999999999999</c:v>
                </c:pt>
              </c:numCache>
            </c:numRef>
          </c:val>
        </c:ser>
        <c:ser>
          <c:idx val="3"/>
          <c:order val="3"/>
          <c:tx>
            <c:strRef>
              <c:f>Tabelle1!$E$1</c:f>
              <c:strCache>
                <c:ptCount val="1"/>
                <c:pt idx="0">
                  <c:v>Non, jamais</c:v>
                </c:pt>
              </c:strCache>
            </c:strRef>
          </c:tx>
          <c:spPr>
            <a:solidFill>
              <a:schemeClr val="accent1">
                <a:lumMod val="40000"/>
                <a:lumOff val="6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c:v>
                </c:pt>
                <c:pt idx="3">
                  <c:v>30-44 ans [181]</c:v>
                </c:pt>
                <c:pt idx="4">
                  <c:v>45-59 ans [175]</c:v>
                </c:pt>
                <c:pt idx="5">
                  <c:v>60-79 ans [103]</c:v>
                </c:pt>
              </c:strCache>
            </c:strRef>
          </c:cat>
          <c:val>
            <c:numRef>
              <c:f>Tabelle1!$E$2:$E$7</c:f>
              <c:numCache>
                <c:formatCode>General</c:formatCode>
                <c:ptCount val="6"/>
                <c:pt idx="0" formatCode="0%">
                  <c:v>0.34699999999999998</c:v>
                </c:pt>
                <c:pt idx="2" formatCode="0%">
                  <c:v>0.13300000000000001</c:v>
                </c:pt>
                <c:pt idx="3" formatCode="0%">
                  <c:v>0.317</c:v>
                </c:pt>
                <c:pt idx="4" formatCode="0%">
                  <c:v>0.44700000000000001</c:v>
                </c:pt>
                <c:pt idx="5" formatCode="0%">
                  <c:v>0.56200000000000006</c:v>
                </c:pt>
              </c:numCache>
            </c:numRef>
          </c:val>
        </c:ser>
        <c:dLbls>
          <c:showLegendKey val="0"/>
          <c:showVal val="0"/>
          <c:showCatName val="0"/>
          <c:showSerName val="0"/>
          <c:showPercent val="0"/>
          <c:showBubbleSize val="0"/>
        </c:dLbls>
        <c:gapWidth val="70"/>
        <c:overlap val="100"/>
        <c:axId val="108090112"/>
        <c:axId val="108106112"/>
      </c:barChart>
      <c:catAx>
        <c:axId val="108090112"/>
        <c:scaling>
          <c:orientation val="maxMin"/>
        </c:scaling>
        <c:delete val="0"/>
        <c:axPos val="l"/>
        <c:majorTickMark val="none"/>
        <c:minorTickMark val="none"/>
        <c:tickLblPos val="nextTo"/>
        <c:txPr>
          <a:bodyPr/>
          <a:lstStyle/>
          <a:p>
            <a:pPr algn="r">
              <a:defRPr sz="1000"/>
            </a:pPr>
            <a:endParaRPr lang="de-DE"/>
          </a:p>
        </c:txPr>
        <c:crossAx val="108106112"/>
        <c:crosses val="autoZero"/>
        <c:auto val="1"/>
        <c:lblAlgn val="ctr"/>
        <c:lblOffset val="100"/>
        <c:noMultiLvlLbl val="0"/>
      </c:catAx>
      <c:valAx>
        <c:axId val="108106112"/>
        <c:scaling>
          <c:orientation val="minMax"/>
        </c:scaling>
        <c:delete val="1"/>
        <c:axPos val="t"/>
        <c:numFmt formatCode="0%" sourceLinked="1"/>
        <c:majorTickMark val="out"/>
        <c:minorTickMark val="none"/>
        <c:tickLblPos val="nextTo"/>
        <c:crossAx val="108090112"/>
        <c:crosses val="autoZero"/>
        <c:crossBetween val="between"/>
      </c:valAx>
    </c:plotArea>
    <c:legend>
      <c:legendPos val="b"/>
      <c:layout>
        <c:manualLayout>
          <c:xMode val="edge"/>
          <c:yMode val="edge"/>
          <c:x val="0.20292294351776552"/>
          <c:y val="0.84262161390813972"/>
          <c:w val="0.59338102504166845"/>
          <c:h val="0.15363324152686469"/>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Oui, souvent</c:v>
                </c:pt>
              </c:strCache>
            </c:strRef>
          </c:tx>
          <c:spPr>
            <a:solidFill>
              <a:schemeClr val="tx2"/>
            </a:solidFill>
          </c:spPr>
          <c:invertIfNegative val="0"/>
          <c:dLbls>
            <c:dLbl>
              <c:idx val="2"/>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Informations sur vos loisirs [405]</c:v>
                </c:pt>
                <c:pt idx="1">
                  <c:v>Photos de vos proches 
[405]</c:v>
                </c:pt>
                <c:pt idx="2">
                  <c:v>Informations sur votre santé [405]</c:v>
                </c:pt>
                <c:pt idx="3">
                  <c:v>Posts reflétant vos opinions politiques [405]</c:v>
                </c:pt>
              </c:strCache>
            </c:strRef>
          </c:cat>
          <c:val>
            <c:numRef>
              <c:f>Tabelle1!$B$2:$B$5</c:f>
              <c:numCache>
                <c:formatCode>0%</c:formatCode>
                <c:ptCount val="4"/>
                <c:pt idx="0">
                  <c:v>0.19400000000000001</c:v>
                </c:pt>
                <c:pt idx="1">
                  <c:v>9.2999999999999999E-2</c:v>
                </c:pt>
                <c:pt idx="2">
                  <c:v>1.2999999999999999E-2</c:v>
                </c:pt>
                <c:pt idx="3">
                  <c:v>3.4000000000000002E-2</c:v>
                </c:pt>
              </c:numCache>
            </c:numRef>
          </c:val>
        </c:ser>
        <c:ser>
          <c:idx val="1"/>
          <c:order val="1"/>
          <c:tx>
            <c:strRef>
              <c:f>Tabelle1!$C$1</c:f>
              <c:strCache>
                <c:ptCount val="1"/>
                <c:pt idx="0">
                  <c:v>Oui, cela m'est arrivé</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Informations sur vos loisirs [405]</c:v>
                </c:pt>
                <c:pt idx="1">
                  <c:v>Photos de vos proches 
[405]</c:v>
                </c:pt>
                <c:pt idx="2">
                  <c:v>Informations sur votre santé [405]</c:v>
                </c:pt>
                <c:pt idx="3">
                  <c:v>Posts reflétant vos opinions politiques [405]</c:v>
                </c:pt>
              </c:strCache>
            </c:strRef>
          </c:cat>
          <c:val>
            <c:numRef>
              <c:f>Tabelle1!$C$2:$C$5</c:f>
              <c:numCache>
                <c:formatCode>0%</c:formatCode>
                <c:ptCount val="4"/>
                <c:pt idx="0">
                  <c:v>0.56200000000000006</c:v>
                </c:pt>
                <c:pt idx="1">
                  <c:v>0.52200000000000002</c:v>
                </c:pt>
                <c:pt idx="2">
                  <c:v>0.114</c:v>
                </c:pt>
                <c:pt idx="3">
                  <c:v>0.26600000000000001</c:v>
                </c:pt>
              </c:numCache>
            </c:numRef>
          </c:val>
        </c:ser>
        <c:ser>
          <c:idx val="2"/>
          <c:order val="2"/>
          <c:tx>
            <c:strRef>
              <c:f>Tabelle1!$D$1</c:f>
              <c:strCache>
                <c:ptCount val="1"/>
                <c:pt idx="0">
                  <c:v>Non, encore jamais</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Informations sur vos loisirs [405]</c:v>
                </c:pt>
                <c:pt idx="1">
                  <c:v>Photos de vos proches 
[405]</c:v>
                </c:pt>
                <c:pt idx="2">
                  <c:v>Informations sur votre santé [405]</c:v>
                </c:pt>
                <c:pt idx="3">
                  <c:v>Posts reflétant vos opinions politiques [405]</c:v>
                </c:pt>
              </c:strCache>
            </c:strRef>
          </c:cat>
          <c:val>
            <c:numRef>
              <c:f>Tabelle1!$D$2:$D$5</c:f>
              <c:numCache>
                <c:formatCode>0%</c:formatCode>
                <c:ptCount val="4"/>
                <c:pt idx="0">
                  <c:v>0.245</c:v>
                </c:pt>
                <c:pt idx="1">
                  <c:v>0.38500000000000001</c:v>
                </c:pt>
                <c:pt idx="2">
                  <c:v>0.872</c:v>
                </c:pt>
                <c:pt idx="3">
                  <c:v>0.7</c:v>
                </c:pt>
              </c:numCache>
            </c:numRef>
          </c:val>
        </c:ser>
        <c:dLbls>
          <c:showLegendKey val="0"/>
          <c:showVal val="0"/>
          <c:showCatName val="0"/>
          <c:showSerName val="0"/>
          <c:showPercent val="0"/>
          <c:showBubbleSize val="0"/>
        </c:dLbls>
        <c:gapWidth val="70"/>
        <c:overlap val="100"/>
        <c:axId val="136107904"/>
        <c:axId val="136109440"/>
      </c:barChart>
      <c:catAx>
        <c:axId val="136107904"/>
        <c:scaling>
          <c:orientation val="maxMin"/>
        </c:scaling>
        <c:delete val="0"/>
        <c:axPos val="l"/>
        <c:majorTickMark val="none"/>
        <c:minorTickMark val="none"/>
        <c:tickLblPos val="nextTo"/>
        <c:txPr>
          <a:bodyPr/>
          <a:lstStyle/>
          <a:p>
            <a:pPr algn="r">
              <a:defRPr sz="1000"/>
            </a:pPr>
            <a:endParaRPr lang="de-DE"/>
          </a:p>
        </c:txPr>
        <c:crossAx val="136109440"/>
        <c:crosses val="autoZero"/>
        <c:auto val="1"/>
        <c:lblAlgn val="ctr"/>
        <c:lblOffset val="100"/>
        <c:noMultiLvlLbl val="0"/>
      </c:catAx>
      <c:valAx>
        <c:axId val="136109440"/>
        <c:scaling>
          <c:orientation val="minMax"/>
        </c:scaling>
        <c:delete val="1"/>
        <c:axPos val="t"/>
        <c:numFmt formatCode="0%" sourceLinked="1"/>
        <c:majorTickMark val="out"/>
        <c:minorTickMark val="none"/>
        <c:tickLblPos val="nextTo"/>
        <c:crossAx val="136107904"/>
        <c:crosses val="autoZero"/>
        <c:crossBetween val="between"/>
      </c:valAx>
    </c:plotArea>
    <c:legend>
      <c:legendPos val="b"/>
      <c:layout>
        <c:manualLayout>
          <c:xMode val="edge"/>
          <c:yMode val="edge"/>
          <c:x val="0.20160753400281811"/>
          <c:y val="0.84262161390813972"/>
          <c:w val="0.59407539554467681"/>
          <c:h val="0.15737838609186028"/>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5273246807699"/>
          <c:y val="1.8825374980426742E-2"/>
          <c:w val="0.59373753209288493"/>
          <c:h val="0.81399560269686"/>
        </c:manualLayout>
      </c:layout>
      <c:barChart>
        <c:barDir val="bar"/>
        <c:grouping val="percentStacked"/>
        <c:varyColors val="0"/>
        <c:ser>
          <c:idx val="0"/>
          <c:order val="0"/>
          <c:tx>
            <c:strRef>
              <c:f>Tabelle1!$B$1</c:f>
              <c:strCache>
                <c:ptCount val="1"/>
                <c:pt idx="0">
                  <c:v>Très positif (4)</c:v>
                </c:pt>
              </c:strCache>
            </c:strRef>
          </c:tx>
          <c:spPr>
            <a:solidFill>
              <a:schemeClr val="tx2"/>
            </a:solidFill>
          </c:spPr>
          <c:invertIfNegative val="0"/>
          <c:dLbls>
            <c:dLbl>
              <c:idx val="0"/>
              <c:delete val="1"/>
            </c:dLbl>
            <c:dLbl>
              <c:idx val="2"/>
              <c:delete val="1"/>
            </c:dLbl>
            <c:dLbl>
              <c:idx val="3"/>
              <c:delete val="1"/>
            </c:dLbl>
            <c:dLbl>
              <c:idx val="4"/>
              <c:delete val="1"/>
            </c:dLbl>
            <c:dLbl>
              <c:idx val="5"/>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 (A)</c:v>
                </c:pt>
                <c:pt idx="3">
                  <c:v>30-44 ans [181] (B)</c:v>
                </c:pt>
                <c:pt idx="4">
                  <c:v>45-59 ans [175] (C)</c:v>
                </c:pt>
                <c:pt idx="5">
                  <c:v>60-79 ans [103] (D)</c:v>
                </c:pt>
              </c:strCache>
            </c:strRef>
          </c:cat>
          <c:val>
            <c:numRef>
              <c:f>Tabelle1!$B$2:$B$7</c:f>
              <c:numCache>
                <c:formatCode>General</c:formatCode>
                <c:ptCount val="6"/>
                <c:pt idx="0" formatCode="0%">
                  <c:v>0.01</c:v>
                </c:pt>
                <c:pt idx="2" formatCode="0%">
                  <c:v>1.7999999999999999E-2</c:v>
                </c:pt>
                <c:pt idx="3" formatCode="0%">
                  <c:v>1.0999999999999999E-2</c:v>
                </c:pt>
                <c:pt idx="4" formatCode="0%">
                  <c:v>7.0000000000000001E-3</c:v>
                </c:pt>
              </c:numCache>
            </c:numRef>
          </c:val>
        </c:ser>
        <c:ser>
          <c:idx val="1"/>
          <c:order val="1"/>
          <c:tx>
            <c:strRef>
              <c:f>Tabelle1!$C$1</c:f>
              <c:strCache>
                <c:ptCount val="1"/>
                <c:pt idx="0">
                  <c:v>Plutôt positif (3)</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 (A)</c:v>
                </c:pt>
                <c:pt idx="3">
                  <c:v>30-44 ans [181] (B)</c:v>
                </c:pt>
                <c:pt idx="4">
                  <c:v>45-59 ans [175] (C)</c:v>
                </c:pt>
                <c:pt idx="5">
                  <c:v>60-79 ans [103] (D)</c:v>
                </c:pt>
              </c:strCache>
            </c:strRef>
          </c:cat>
          <c:val>
            <c:numRef>
              <c:f>Tabelle1!$C$2:$C$7</c:f>
              <c:numCache>
                <c:formatCode>General</c:formatCode>
                <c:ptCount val="6"/>
                <c:pt idx="0" formatCode="0%">
                  <c:v>0.36399999999999999</c:v>
                </c:pt>
                <c:pt idx="2" formatCode="0%">
                  <c:v>0.372</c:v>
                </c:pt>
                <c:pt idx="3" formatCode="0%">
                  <c:v>0.38300000000000001</c:v>
                </c:pt>
                <c:pt idx="4" formatCode="0%">
                  <c:v>0.39700000000000002</c:v>
                </c:pt>
                <c:pt idx="5" formatCode="0%">
                  <c:v>0.26700000000000002</c:v>
                </c:pt>
              </c:numCache>
            </c:numRef>
          </c:val>
        </c:ser>
        <c:ser>
          <c:idx val="2"/>
          <c:order val="2"/>
          <c:tx>
            <c:strRef>
              <c:f>Tabelle1!$D$1</c:f>
              <c:strCache>
                <c:ptCount val="1"/>
                <c:pt idx="0">
                  <c:v>Plutôt négatif (2)</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 (A)</c:v>
                </c:pt>
                <c:pt idx="3">
                  <c:v>30-44 ans [181] (B)</c:v>
                </c:pt>
                <c:pt idx="4">
                  <c:v>45-59 ans [175] (C)</c:v>
                </c:pt>
                <c:pt idx="5">
                  <c:v>60-79 ans [103] (D)</c:v>
                </c:pt>
              </c:strCache>
            </c:strRef>
          </c:cat>
          <c:val>
            <c:numRef>
              <c:f>Tabelle1!$D$2:$D$7</c:f>
              <c:numCache>
                <c:formatCode>General</c:formatCode>
                <c:ptCount val="6"/>
                <c:pt idx="0" formatCode="0%">
                  <c:v>0.47499999999999998</c:v>
                </c:pt>
                <c:pt idx="2" formatCode="0%">
                  <c:v>0.46400000000000002</c:v>
                </c:pt>
                <c:pt idx="3" formatCode="0%">
                  <c:v>0.495</c:v>
                </c:pt>
                <c:pt idx="4" formatCode="0%">
                  <c:v>0.41099999999999998</c:v>
                </c:pt>
                <c:pt idx="5" formatCode="0%">
                  <c:v>0.56200000000000006</c:v>
                </c:pt>
              </c:numCache>
            </c:numRef>
          </c:val>
        </c:ser>
        <c:ser>
          <c:idx val="3"/>
          <c:order val="3"/>
          <c:tx>
            <c:strRef>
              <c:f>Tabelle1!$E$1</c:f>
              <c:strCache>
                <c:ptCount val="1"/>
                <c:pt idx="0">
                  <c:v>Très négatif (1)</c:v>
                </c:pt>
              </c:strCache>
            </c:strRef>
          </c:tx>
          <c:spPr>
            <a:solidFill>
              <a:schemeClr val="accent1">
                <a:lumMod val="40000"/>
                <a:lumOff val="6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15-29 ans [159] (A)</c:v>
                </c:pt>
                <c:pt idx="3">
                  <c:v>30-44 ans [181] (B)</c:v>
                </c:pt>
                <c:pt idx="4">
                  <c:v>45-59 ans [175] (C)</c:v>
                </c:pt>
                <c:pt idx="5">
                  <c:v>60-79 ans [103] (D)</c:v>
                </c:pt>
              </c:strCache>
            </c:strRef>
          </c:cat>
          <c:val>
            <c:numRef>
              <c:f>Tabelle1!$E$2:$E$7</c:f>
              <c:numCache>
                <c:formatCode>General</c:formatCode>
                <c:ptCount val="6"/>
                <c:pt idx="0" formatCode="0%">
                  <c:v>0.151</c:v>
                </c:pt>
                <c:pt idx="2" formatCode="0%">
                  <c:v>0.14599999999999999</c:v>
                </c:pt>
                <c:pt idx="3" formatCode="0%">
                  <c:v>0.111</c:v>
                </c:pt>
                <c:pt idx="4" formatCode="0%">
                  <c:v>0.186</c:v>
                </c:pt>
                <c:pt idx="5" formatCode="0%">
                  <c:v>0.17100000000000001</c:v>
                </c:pt>
              </c:numCache>
            </c:numRef>
          </c:val>
        </c:ser>
        <c:dLbls>
          <c:showLegendKey val="0"/>
          <c:showVal val="0"/>
          <c:showCatName val="0"/>
          <c:showSerName val="0"/>
          <c:showPercent val="0"/>
          <c:showBubbleSize val="0"/>
        </c:dLbls>
        <c:gapWidth val="70"/>
        <c:overlap val="100"/>
        <c:axId val="118849536"/>
        <c:axId val="118851072"/>
      </c:barChart>
      <c:catAx>
        <c:axId val="118849536"/>
        <c:scaling>
          <c:orientation val="maxMin"/>
        </c:scaling>
        <c:delete val="0"/>
        <c:axPos val="l"/>
        <c:majorTickMark val="none"/>
        <c:minorTickMark val="none"/>
        <c:tickLblPos val="nextTo"/>
        <c:txPr>
          <a:bodyPr/>
          <a:lstStyle/>
          <a:p>
            <a:pPr algn="r">
              <a:defRPr sz="1000"/>
            </a:pPr>
            <a:endParaRPr lang="de-DE"/>
          </a:p>
        </c:txPr>
        <c:crossAx val="118851072"/>
        <c:crosses val="autoZero"/>
        <c:auto val="1"/>
        <c:lblAlgn val="ctr"/>
        <c:lblOffset val="100"/>
        <c:noMultiLvlLbl val="0"/>
      </c:catAx>
      <c:valAx>
        <c:axId val="118851072"/>
        <c:scaling>
          <c:orientation val="minMax"/>
        </c:scaling>
        <c:delete val="1"/>
        <c:axPos val="t"/>
        <c:numFmt formatCode="0%" sourceLinked="1"/>
        <c:majorTickMark val="out"/>
        <c:minorTickMark val="none"/>
        <c:tickLblPos val="nextTo"/>
        <c:crossAx val="118849536"/>
        <c:crosses val="autoZero"/>
        <c:crossBetween val="between"/>
      </c:valAx>
    </c:plotArea>
    <c:legend>
      <c:legendPos val="b"/>
      <c:layout>
        <c:manualLayout>
          <c:xMode val="edge"/>
          <c:yMode val="edge"/>
          <c:x val="0.20292294351776552"/>
          <c:y val="0.84262161390813972"/>
          <c:w val="0.59338102504166845"/>
          <c:h val="6.8871695745777659E-2"/>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Seulement une opportunité (+2)</c:v>
                </c:pt>
              </c:strCache>
            </c:strRef>
          </c:tx>
          <c:spPr>
            <a:solidFill>
              <a:schemeClr val="accent1">
                <a:lumMod val="20000"/>
                <a:lumOff val="80000"/>
              </a:schemeClr>
            </a:solidFill>
          </c:spPr>
          <c:invertIfNegative val="0"/>
          <c:cat>
            <c:strRef>
              <c:f>Tabelle1!$A$2:$A$7</c:f>
              <c:strCache>
                <c:ptCount val="6"/>
                <c:pt idx="2">
                  <c:v>SA [1054] (A)</c:v>
                </c:pt>
                <c:pt idx="3">
                  <c:v>SR [618] (B)</c:v>
                </c:pt>
                <c:pt idx="4">
                  <c:v>SI [420] (C)</c:v>
                </c:pt>
                <c:pt idx="5">
                  <c:v>Romanche [228] (D)</c:v>
                </c:pt>
              </c:strCache>
            </c:strRef>
          </c:cat>
          <c:val>
            <c:numRef>
              <c:f>Tabelle1!$B$2:$B$7</c:f>
              <c:numCache>
                <c:formatCode>General</c:formatCode>
                <c:ptCount val="6"/>
                <c:pt idx="0" formatCode="0%">
                  <c:v>1.2E-2</c:v>
                </c:pt>
                <c:pt idx="2" formatCode="0%">
                  <c:v>1.2E-2</c:v>
                </c:pt>
                <c:pt idx="3" formatCode="0%">
                  <c:v>1.2E-2</c:v>
                </c:pt>
                <c:pt idx="4" formatCode="0%">
                  <c:v>1.9E-2</c:v>
                </c:pt>
                <c:pt idx="5" formatCode="0%">
                  <c:v>7.0000000000000001E-3</c:v>
                </c:pt>
              </c:numCache>
            </c:numRef>
          </c:val>
        </c:ser>
        <c:ser>
          <c:idx val="1"/>
          <c:order val="1"/>
          <c:tx>
            <c:strRef>
              <c:f>Tabelle1!$C$1</c:f>
              <c:strCache>
                <c:ptCount val="1"/>
                <c:pt idx="0">
                  <c:v>Plutôt une opportunité (+1)</c:v>
                </c:pt>
              </c:strCache>
            </c:strRef>
          </c:tx>
          <c:spPr>
            <a:solidFill>
              <a:schemeClr val="accent1">
                <a:lumMod val="60000"/>
                <a:lumOff val="40000"/>
              </a:schemeClr>
            </a:solidFill>
          </c:spPr>
          <c:invertIfNegative val="0"/>
          <c:dLbls>
            <c:txPr>
              <a:bodyPr/>
              <a:lstStyle/>
              <a:p>
                <a:pPr>
                  <a:defRPr sz="1000">
                    <a:solidFill>
                      <a:schemeClr val="tx2"/>
                    </a:solidFill>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Tabelle1!$C$2:$C$7</c:f>
              <c:numCache>
                <c:formatCode>General</c:formatCode>
                <c:ptCount val="6"/>
                <c:pt idx="0" formatCode="0%">
                  <c:v>0.17799999999999999</c:v>
                </c:pt>
                <c:pt idx="2" formatCode="0%">
                  <c:v>0.2</c:v>
                </c:pt>
                <c:pt idx="3" formatCode="0%">
                  <c:v>0.122</c:v>
                </c:pt>
                <c:pt idx="4" formatCode="0%">
                  <c:v>0.22600000000000001</c:v>
                </c:pt>
                <c:pt idx="5" formatCode="0%">
                  <c:v>0.185</c:v>
                </c:pt>
              </c:numCache>
            </c:numRef>
          </c:val>
        </c:ser>
        <c:ser>
          <c:idx val="2"/>
          <c:order val="2"/>
          <c:tx>
            <c:strRef>
              <c:f>Tabelle1!$D$1</c:f>
              <c:strCache>
                <c:ptCount val="1"/>
                <c:pt idx="0">
                  <c:v>Les deux à la fois (0)</c:v>
                </c:pt>
              </c:strCache>
            </c:strRef>
          </c:tx>
          <c:spPr>
            <a:solidFill>
              <a:schemeClr val="bg2">
                <a:lumMod val="75000"/>
              </a:schemeClr>
            </a:solidFill>
          </c:spPr>
          <c:invertIfNegative val="0"/>
          <c:dLbls>
            <c:txPr>
              <a:bodyPr/>
              <a:lstStyle/>
              <a:p>
                <a:pPr>
                  <a:defRPr sz="1000">
                    <a:solidFill>
                      <a:schemeClr val="tx2"/>
                    </a:solidFill>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Tabelle1!$D$2:$D$7</c:f>
              <c:numCache>
                <c:formatCode>General</c:formatCode>
                <c:ptCount val="6"/>
                <c:pt idx="0" formatCode="0%">
                  <c:v>0.58599999999999997</c:v>
                </c:pt>
                <c:pt idx="2" formatCode="0%">
                  <c:v>0.55000000000000004</c:v>
                </c:pt>
                <c:pt idx="3" formatCode="0%">
                  <c:v>0.67</c:v>
                </c:pt>
                <c:pt idx="4" formatCode="0%">
                  <c:v>0.57199999999999995</c:v>
                </c:pt>
                <c:pt idx="5" formatCode="0%">
                  <c:v>0.52900000000000003</c:v>
                </c:pt>
              </c:numCache>
            </c:numRef>
          </c:val>
        </c:ser>
        <c:ser>
          <c:idx val="3"/>
          <c:order val="3"/>
          <c:tx>
            <c:strRef>
              <c:f>Tabelle1!$E$1</c:f>
              <c:strCache>
                <c:ptCount val="1"/>
                <c:pt idx="0">
                  <c:v>Plutôt une menace (-1)</c:v>
                </c:pt>
              </c:strCache>
            </c:strRef>
          </c:tx>
          <c:spPr>
            <a:solidFill>
              <a:schemeClr val="accent1">
                <a:lumMod val="75000"/>
              </a:schemeClr>
            </a:solidFill>
          </c:spPr>
          <c:invertIfNegative val="0"/>
          <c:dLbls>
            <c:dLbl>
              <c:idx val="1"/>
              <c:delete val="1"/>
            </c:dLbl>
            <c:txPr>
              <a:bodyPr/>
              <a:lstStyle/>
              <a:p>
                <a:pPr algn="ctr">
                  <a:defRPr lang="de-CH"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Tabelle1!$E$2:$E$7</c:f>
              <c:numCache>
                <c:formatCode>General</c:formatCode>
                <c:ptCount val="6"/>
                <c:pt idx="0" formatCode="0%">
                  <c:v>0.193</c:v>
                </c:pt>
                <c:pt idx="2" formatCode="0%">
                  <c:v>0.20599999999999999</c:v>
                </c:pt>
                <c:pt idx="3" formatCode="0%">
                  <c:v>0.17</c:v>
                </c:pt>
                <c:pt idx="4" formatCode="0%">
                  <c:v>0.14000000000000001</c:v>
                </c:pt>
                <c:pt idx="5" formatCode="0%">
                  <c:v>0.20499999999999999</c:v>
                </c:pt>
              </c:numCache>
            </c:numRef>
          </c:val>
        </c:ser>
        <c:ser>
          <c:idx val="4"/>
          <c:order val="4"/>
          <c:tx>
            <c:strRef>
              <c:f>Tabelle1!$F$1</c:f>
              <c:strCache>
                <c:ptCount val="1"/>
                <c:pt idx="0">
                  <c:v>Seulement une menace (-2)</c:v>
                </c:pt>
              </c:strCache>
            </c:strRef>
          </c:tx>
          <c:spPr>
            <a:solidFill>
              <a:schemeClr val="accent1">
                <a:lumMod val="5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SA [1054] (A)</c:v>
                </c:pt>
                <c:pt idx="3">
                  <c:v>SR [618] (B)</c:v>
                </c:pt>
                <c:pt idx="4">
                  <c:v>SI [420] (C)</c:v>
                </c:pt>
                <c:pt idx="5">
                  <c:v>Romanche [228] (D)</c:v>
                </c:pt>
              </c:strCache>
            </c:strRef>
          </c:cat>
          <c:val>
            <c:numRef>
              <c:f>Tabelle1!$F$2:$F$7</c:f>
              <c:numCache>
                <c:formatCode>General</c:formatCode>
                <c:ptCount val="6"/>
                <c:pt idx="0" formatCode="0%">
                  <c:v>3.1E-2</c:v>
                </c:pt>
                <c:pt idx="2" formatCode="0%">
                  <c:v>3.2000000000000001E-2</c:v>
                </c:pt>
                <c:pt idx="3" formatCode="0%">
                  <c:v>2.5000000000000001E-2</c:v>
                </c:pt>
                <c:pt idx="4" formatCode="0%">
                  <c:v>4.2999999999999997E-2</c:v>
                </c:pt>
                <c:pt idx="5" formatCode="0%">
                  <c:v>7.3999999999999996E-2</c:v>
                </c:pt>
              </c:numCache>
            </c:numRef>
          </c:val>
        </c:ser>
        <c:dLbls>
          <c:showLegendKey val="0"/>
          <c:showVal val="0"/>
          <c:showCatName val="0"/>
          <c:showSerName val="0"/>
          <c:showPercent val="0"/>
          <c:showBubbleSize val="0"/>
        </c:dLbls>
        <c:gapWidth val="70"/>
        <c:overlap val="100"/>
        <c:axId val="106702720"/>
        <c:axId val="106704256"/>
      </c:barChart>
      <c:catAx>
        <c:axId val="106702720"/>
        <c:scaling>
          <c:orientation val="maxMin"/>
        </c:scaling>
        <c:delete val="0"/>
        <c:axPos val="l"/>
        <c:majorTickMark val="none"/>
        <c:minorTickMark val="none"/>
        <c:tickLblPos val="nextTo"/>
        <c:txPr>
          <a:bodyPr/>
          <a:lstStyle/>
          <a:p>
            <a:pPr algn="r">
              <a:defRPr sz="1000"/>
            </a:pPr>
            <a:endParaRPr lang="de-DE"/>
          </a:p>
        </c:txPr>
        <c:crossAx val="106704256"/>
        <c:crosses val="autoZero"/>
        <c:auto val="1"/>
        <c:lblAlgn val="ctr"/>
        <c:lblOffset val="100"/>
        <c:noMultiLvlLbl val="0"/>
      </c:catAx>
      <c:valAx>
        <c:axId val="106704256"/>
        <c:scaling>
          <c:orientation val="minMax"/>
        </c:scaling>
        <c:delete val="1"/>
        <c:axPos val="t"/>
        <c:numFmt formatCode="0%" sourceLinked="1"/>
        <c:majorTickMark val="out"/>
        <c:minorTickMark val="none"/>
        <c:tickLblPos val="nextTo"/>
        <c:crossAx val="106702720"/>
        <c:crosses val="autoZero"/>
        <c:crossBetween val="between"/>
      </c:valAx>
    </c:plotArea>
    <c:legend>
      <c:legendPos val="b"/>
      <c:layout>
        <c:manualLayout>
          <c:xMode val="edge"/>
          <c:yMode val="edge"/>
          <c:x val="0.24742474902639661"/>
          <c:y val="0.84262161390813972"/>
          <c:w val="0.73299784545770796"/>
          <c:h val="0.15097566355228104"/>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7365070814828"/>
          <c:y val="0.18101747281589797"/>
          <c:w val="0.3516501563444307"/>
          <c:h val="0.77075005624296966"/>
        </c:manualLayout>
      </c:layout>
      <c:doughnutChart>
        <c:varyColors val="1"/>
        <c:ser>
          <c:idx val="0"/>
          <c:order val="0"/>
          <c:tx>
            <c:strRef>
              <c:f>Tabelle1!$B$1</c:f>
              <c:strCache>
                <c:ptCount val="1"/>
                <c:pt idx="0">
                  <c:v>Spalte1</c:v>
                </c:pt>
              </c:strCache>
            </c:strRef>
          </c:tx>
          <c:spPr>
            <a:ln>
              <a:noFill/>
            </a:ln>
          </c:spPr>
          <c:dPt>
            <c:idx val="0"/>
            <c:bubble3D val="0"/>
            <c:spPr>
              <a:solidFill>
                <a:schemeClr val="tx2"/>
              </a:solidFill>
              <a:ln>
                <a:noFill/>
              </a:ln>
            </c:spPr>
          </c:dPt>
          <c:dPt>
            <c:idx val="1"/>
            <c:bubble3D val="0"/>
            <c:spPr>
              <a:solidFill>
                <a:schemeClr val="accent1">
                  <a:lumMod val="75000"/>
                </a:schemeClr>
              </a:solidFill>
              <a:ln>
                <a:noFill/>
              </a:ln>
            </c:spPr>
          </c:dPt>
          <c:dPt>
            <c:idx val="2"/>
            <c:bubble3D val="0"/>
            <c:spPr>
              <a:solidFill>
                <a:schemeClr val="accent1">
                  <a:lumMod val="60000"/>
                  <a:lumOff val="40000"/>
                </a:schemeClr>
              </a:solidFill>
              <a:ln>
                <a:noFill/>
              </a:ln>
            </c:spPr>
          </c:dPt>
          <c:dPt>
            <c:idx val="3"/>
            <c:bubble3D val="0"/>
            <c:spPr>
              <a:solidFill>
                <a:schemeClr val="accent1">
                  <a:lumMod val="40000"/>
                  <a:lumOff val="60000"/>
                </a:schemeClr>
              </a:solidFill>
              <a:ln>
                <a:noFill/>
              </a:ln>
            </c:spPr>
          </c:dPt>
          <c:dPt>
            <c:idx val="4"/>
            <c:bubble3D val="0"/>
            <c:spPr>
              <a:solidFill>
                <a:schemeClr val="accent1">
                  <a:lumMod val="20000"/>
                  <a:lumOff val="80000"/>
                </a:schemeClr>
              </a:solidFill>
              <a:ln>
                <a:noFill/>
              </a:ln>
            </c:spPr>
          </c:dPt>
          <c:dLbls>
            <c:dLbl>
              <c:idx val="4"/>
              <c:spPr/>
              <c:txPr>
                <a:bodyPr/>
                <a:lstStyle/>
                <a:p>
                  <a:pPr>
                    <a:defRPr sz="1000">
                      <a:solidFill>
                        <a:schemeClr val="tx1"/>
                      </a:solidFill>
                    </a:defRPr>
                  </a:pPr>
                  <a:endParaRPr lang="de-DE"/>
                </a:p>
              </c:txPr>
              <c:showLegendKey val="0"/>
              <c:showVal val="1"/>
              <c:showCatName val="0"/>
              <c:showSerName val="0"/>
              <c:showPercent val="0"/>
              <c:showBubbleSize val="0"/>
            </c:dLbl>
            <c:txPr>
              <a:bodyPr/>
              <a:lstStyle/>
              <a:p>
                <a:pPr>
                  <a:defRPr sz="1000">
                    <a:solidFill>
                      <a:schemeClr val="bg1"/>
                    </a:solidFill>
                  </a:defRPr>
                </a:pPr>
                <a:endParaRPr lang="de-DE"/>
              </a:p>
            </c:txPr>
            <c:showLegendKey val="0"/>
            <c:showVal val="1"/>
            <c:showCatName val="0"/>
            <c:showSerName val="0"/>
            <c:showPercent val="0"/>
            <c:showBubbleSize val="0"/>
            <c:showLeaderLines val="1"/>
          </c:dLbls>
          <c:cat>
            <c:strRef>
              <c:f>Tabelle1!$A$2:$A$4</c:f>
              <c:strCache>
                <c:ptCount val="3"/>
                <c:pt idx="0">
                  <c:v>Oui, dans tous les cas</c:v>
                </c:pt>
                <c:pt idx="1">
                  <c:v>Pourquoi pas, il faut voir</c:v>
                </c:pt>
                <c:pt idx="2">
                  <c:v>Non, en aucun cas</c:v>
                </c:pt>
              </c:strCache>
            </c:strRef>
          </c:cat>
          <c:val>
            <c:numRef>
              <c:f>Tabelle1!$B$2:$B$4</c:f>
              <c:numCache>
                <c:formatCode>0%</c:formatCode>
                <c:ptCount val="3"/>
                <c:pt idx="0">
                  <c:v>2.4E-2</c:v>
                </c:pt>
                <c:pt idx="1">
                  <c:v>0.56999999999999995</c:v>
                </c:pt>
                <c:pt idx="2">
                  <c:v>0.40600000000000003</c:v>
                </c:pt>
              </c:numCache>
            </c:numRef>
          </c:val>
        </c:ser>
        <c:dLbls>
          <c:showLegendKey val="0"/>
          <c:showVal val="0"/>
          <c:showCatName val="0"/>
          <c:showSerName val="0"/>
          <c:showPercent val="0"/>
          <c:showBubbleSize val="0"/>
          <c:showLeaderLines val="1"/>
        </c:dLbls>
        <c:firstSliceAng val="0"/>
        <c:holeSize val="62"/>
      </c:doughnutChart>
    </c:plotArea>
    <c:legend>
      <c:legendPos val="b"/>
      <c:layout>
        <c:manualLayout>
          <c:xMode val="edge"/>
          <c:yMode val="edge"/>
          <c:x val="0.6870290780933862"/>
          <c:y val="0.40155740532433448"/>
          <c:w val="0.30968158507852256"/>
          <c:h val="0.26420727409073863"/>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Top2 (très forte menace)</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0">
                  <c:v>Le remplacement des emplois par l'automatisation/l'intelligence artificielle [618]</c:v>
                </c:pt>
                <c:pt idx="1">
                  <c:v>La dévalorisation du travail humain par rapport à l'automatisation/l'intelligence artificielle [618]</c:v>
                </c:pt>
                <c:pt idx="2">
                  <c:v>Une crise financière internationale [618]</c:v>
                </c:pt>
                <c:pt idx="3">
                  <c:v>La mondialisation [618]</c:v>
                </c:pt>
                <c:pt idx="4">
                  <c:v>Une pénurie de main d'œuvre liée au vieillissement de la population [618]</c:v>
                </c:pt>
                <c:pt idx="5">
                  <c:v>L'arrivée de travailleurs immigrés sur le marché [618]</c:v>
                </c:pt>
              </c:strCache>
            </c:strRef>
          </c:cat>
          <c:val>
            <c:numRef>
              <c:f>Tabelle1!$B$2:$B$7</c:f>
              <c:numCache>
                <c:formatCode>0%</c:formatCode>
                <c:ptCount val="6"/>
                <c:pt idx="0">
                  <c:v>0.72</c:v>
                </c:pt>
                <c:pt idx="1">
                  <c:v>0.71299999999999997</c:v>
                </c:pt>
                <c:pt idx="2">
                  <c:v>0.65300000000000002</c:v>
                </c:pt>
                <c:pt idx="3">
                  <c:v>0.49399999999999999</c:v>
                </c:pt>
                <c:pt idx="4">
                  <c:v>0.40799999999999997</c:v>
                </c:pt>
                <c:pt idx="5">
                  <c:v>0.34499999999999997</c:v>
                </c:pt>
              </c:numCache>
            </c:numRef>
          </c:val>
        </c:ser>
        <c:ser>
          <c:idx val="1"/>
          <c:order val="1"/>
          <c:tx>
            <c:strRef>
              <c:f>Tabelle1!$C$1</c:f>
              <c:strCache>
                <c:ptCount val="1"/>
                <c:pt idx="0">
                  <c:v>Centre</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0">
                  <c:v>Le remplacement des emplois par l'automatisation/l'intelligence artificielle [618]</c:v>
                </c:pt>
                <c:pt idx="1">
                  <c:v>La dévalorisation du travail humain par rapport à l'automatisation/l'intelligence artificielle [618]</c:v>
                </c:pt>
                <c:pt idx="2">
                  <c:v>Une crise financière internationale [618]</c:v>
                </c:pt>
                <c:pt idx="3">
                  <c:v>La mondialisation [618]</c:v>
                </c:pt>
                <c:pt idx="4">
                  <c:v>Une pénurie de main d'œuvre liée au vieillissement de la population [618]</c:v>
                </c:pt>
                <c:pt idx="5">
                  <c:v>L'arrivée de travailleurs immigrés sur le marché [618]</c:v>
                </c:pt>
              </c:strCache>
            </c:strRef>
          </c:cat>
          <c:val>
            <c:numRef>
              <c:f>Tabelle1!$C$2:$C$7</c:f>
              <c:numCache>
                <c:formatCode>0%</c:formatCode>
                <c:ptCount val="6"/>
                <c:pt idx="0">
                  <c:v>0.185</c:v>
                </c:pt>
                <c:pt idx="1">
                  <c:v>0.19400000000000001</c:v>
                </c:pt>
                <c:pt idx="2">
                  <c:v>0.24399999999999999</c:v>
                </c:pt>
                <c:pt idx="3">
                  <c:v>0.32700000000000001</c:v>
                </c:pt>
                <c:pt idx="4">
                  <c:v>0.32500000000000001</c:v>
                </c:pt>
                <c:pt idx="5">
                  <c:v>0.28100000000000003</c:v>
                </c:pt>
              </c:numCache>
            </c:numRef>
          </c:val>
        </c:ser>
        <c:ser>
          <c:idx val="2"/>
          <c:order val="2"/>
          <c:tx>
            <c:strRef>
              <c:f>Tabelle1!$D$1</c:f>
              <c:strCache>
                <c:ptCount val="1"/>
                <c:pt idx="0">
                  <c:v>Bottom2 (pas de menace)</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0">
                  <c:v>Le remplacement des emplois par l'automatisation/l'intelligence artificielle [618]</c:v>
                </c:pt>
                <c:pt idx="1">
                  <c:v>La dévalorisation du travail humain par rapport à l'automatisation/l'intelligence artificielle [618]</c:v>
                </c:pt>
                <c:pt idx="2">
                  <c:v>Une crise financière internationale [618]</c:v>
                </c:pt>
                <c:pt idx="3">
                  <c:v>La mondialisation [618]</c:v>
                </c:pt>
                <c:pt idx="4">
                  <c:v>Une pénurie de main d'œuvre liée au vieillissement de la population [618]</c:v>
                </c:pt>
                <c:pt idx="5">
                  <c:v>L'arrivée de travailleurs immigrés sur le marché [618]</c:v>
                </c:pt>
              </c:strCache>
            </c:strRef>
          </c:cat>
          <c:val>
            <c:numRef>
              <c:f>Tabelle1!$D$2:$D$7</c:f>
              <c:numCache>
                <c:formatCode>0%</c:formatCode>
                <c:ptCount val="6"/>
                <c:pt idx="0">
                  <c:v>9.4E-2</c:v>
                </c:pt>
                <c:pt idx="1">
                  <c:v>9.4E-2</c:v>
                </c:pt>
                <c:pt idx="2">
                  <c:v>0.10299999999999999</c:v>
                </c:pt>
                <c:pt idx="3">
                  <c:v>0.17899999999999999</c:v>
                </c:pt>
                <c:pt idx="4">
                  <c:v>0.26600000000000001</c:v>
                </c:pt>
                <c:pt idx="5">
                  <c:v>0.374</c:v>
                </c:pt>
              </c:numCache>
            </c:numRef>
          </c:val>
        </c:ser>
        <c:dLbls>
          <c:showLegendKey val="0"/>
          <c:showVal val="0"/>
          <c:showCatName val="0"/>
          <c:showSerName val="0"/>
          <c:showPercent val="0"/>
          <c:showBubbleSize val="0"/>
        </c:dLbls>
        <c:gapWidth val="70"/>
        <c:overlap val="100"/>
        <c:axId val="119986432"/>
        <c:axId val="120070144"/>
      </c:barChart>
      <c:catAx>
        <c:axId val="119986432"/>
        <c:scaling>
          <c:orientation val="maxMin"/>
        </c:scaling>
        <c:delete val="0"/>
        <c:axPos val="l"/>
        <c:majorTickMark val="none"/>
        <c:minorTickMark val="none"/>
        <c:tickLblPos val="nextTo"/>
        <c:txPr>
          <a:bodyPr/>
          <a:lstStyle/>
          <a:p>
            <a:pPr algn="r">
              <a:defRPr sz="800"/>
            </a:pPr>
            <a:endParaRPr lang="de-DE"/>
          </a:p>
        </c:txPr>
        <c:crossAx val="120070144"/>
        <c:crosses val="autoZero"/>
        <c:auto val="1"/>
        <c:lblAlgn val="ctr"/>
        <c:lblOffset val="100"/>
        <c:noMultiLvlLbl val="0"/>
      </c:catAx>
      <c:valAx>
        <c:axId val="120070144"/>
        <c:scaling>
          <c:orientation val="minMax"/>
        </c:scaling>
        <c:delete val="1"/>
        <c:axPos val="t"/>
        <c:numFmt formatCode="0%" sourceLinked="1"/>
        <c:majorTickMark val="out"/>
        <c:minorTickMark val="none"/>
        <c:tickLblPos val="nextTo"/>
        <c:crossAx val="119986432"/>
        <c:crosses val="autoZero"/>
        <c:crossBetween val="between"/>
      </c:valAx>
    </c:plotArea>
    <c:legend>
      <c:legendPos val="b"/>
      <c:layout>
        <c:manualLayout>
          <c:xMode val="edge"/>
          <c:yMode val="edge"/>
          <c:x val="0.22797004905019499"/>
          <c:y val="0.84262161390813972"/>
          <c:w val="0.76866470724600977"/>
          <c:h val="0.1146492867889580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Oui, bien sûr (4)</c:v>
                </c:pt>
              </c:strCache>
            </c:strRef>
          </c:tx>
          <c:spPr>
            <a:solidFill>
              <a:schemeClr val="tx2"/>
            </a:solidFill>
          </c:spPr>
          <c:invertIfNegative val="0"/>
          <c:dLbls>
            <c:dLbl>
              <c:idx val="3"/>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Les médecins 
[618]</c:v>
                </c:pt>
                <c:pt idx="1">
                  <c:v>Les administrations publiques [618]</c:v>
                </c:pt>
                <c:pt idx="2">
                  <c:v>Les caisses maladie
[618]</c:v>
                </c:pt>
                <c:pt idx="3">
                  <c:v>Les groupes technologiques (Google, Facebook, Amazon, Apple, etc.) [618]</c:v>
                </c:pt>
              </c:strCache>
            </c:strRef>
          </c:cat>
          <c:val>
            <c:numRef>
              <c:f>Tabelle1!$B$2:$B$5</c:f>
              <c:numCache>
                <c:formatCode>0%</c:formatCode>
                <c:ptCount val="4"/>
                <c:pt idx="0">
                  <c:v>0.26900000000000002</c:v>
                </c:pt>
                <c:pt idx="1">
                  <c:v>7.0999999999999994E-2</c:v>
                </c:pt>
                <c:pt idx="2">
                  <c:v>5.8000000000000003E-2</c:v>
                </c:pt>
                <c:pt idx="3">
                  <c:v>1.0999999999999999E-2</c:v>
                </c:pt>
              </c:numCache>
            </c:numRef>
          </c:val>
        </c:ser>
        <c:ser>
          <c:idx val="1"/>
          <c:order val="1"/>
          <c:tx>
            <c:strRef>
              <c:f>Tabelle1!$C$1</c:f>
              <c:strCache>
                <c:ptCount val="1"/>
                <c:pt idx="0">
                  <c:v>(3)</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Les médecins 
[618]</c:v>
                </c:pt>
                <c:pt idx="1">
                  <c:v>Les administrations publiques [618]</c:v>
                </c:pt>
                <c:pt idx="2">
                  <c:v>Les caisses maladie
[618]</c:v>
                </c:pt>
                <c:pt idx="3">
                  <c:v>Les groupes technologiques (Google, Facebook, Amazon, Apple, etc.) [618]</c:v>
                </c:pt>
              </c:strCache>
            </c:strRef>
          </c:cat>
          <c:val>
            <c:numRef>
              <c:f>Tabelle1!$C$2:$C$5</c:f>
              <c:numCache>
                <c:formatCode>0%</c:formatCode>
                <c:ptCount val="4"/>
                <c:pt idx="0">
                  <c:v>0.57299999999999995</c:v>
                </c:pt>
                <c:pt idx="1">
                  <c:v>0.51100000000000001</c:v>
                </c:pt>
                <c:pt idx="2">
                  <c:v>0.47699999999999998</c:v>
                </c:pt>
                <c:pt idx="3">
                  <c:v>5.8000000000000003E-2</c:v>
                </c:pt>
              </c:numCache>
            </c:numRef>
          </c:val>
        </c:ser>
        <c:ser>
          <c:idx val="2"/>
          <c:order val="2"/>
          <c:tx>
            <c:strRef>
              <c:f>Tabelle1!$D$1</c:f>
              <c:strCache>
                <c:ptCount val="1"/>
                <c:pt idx="0">
                  <c:v>(2)</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Tabelle1!$A$2:$A$5</c:f>
              <c:strCache>
                <c:ptCount val="4"/>
                <c:pt idx="0">
                  <c:v>Les médecins 
[618]</c:v>
                </c:pt>
                <c:pt idx="1">
                  <c:v>Les administrations publiques [618]</c:v>
                </c:pt>
                <c:pt idx="2">
                  <c:v>Les caisses maladie
[618]</c:v>
                </c:pt>
                <c:pt idx="3">
                  <c:v>Les groupes technologiques (Google, Facebook, Amazon, Apple, etc.) [618]</c:v>
                </c:pt>
              </c:strCache>
            </c:strRef>
          </c:cat>
          <c:val>
            <c:numRef>
              <c:f>Tabelle1!$D$2:$D$5</c:f>
              <c:numCache>
                <c:formatCode>0%</c:formatCode>
                <c:ptCount val="4"/>
                <c:pt idx="0">
                  <c:v>0.108</c:v>
                </c:pt>
                <c:pt idx="1">
                  <c:v>0.27800000000000002</c:v>
                </c:pt>
                <c:pt idx="2">
                  <c:v>0.309</c:v>
                </c:pt>
                <c:pt idx="3">
                  <c:v>0.33100000000000002</c:v>
                </c:pt>
              </c:numCache>
            </c:numRef>
          </c:val>
        </c:ser>
        <c:ser>
          <c:idx val="3"/>
          <c:order val="3"/>
          <c:tx>
            <c:strRef>
              <c:f>Tabelle1!$E$1</c:f>
              <c:strCache>
                <c:ptCount val="1"/>
                <c:pt idx="0">
                  <c:v>Certainement pas (1)</c:v>
                </c:pt>
              </c:strCache>
            </c:strRef>
          </c:tx>
          <c:spPr>
            <a:solidFill>
              <a:schemeClr val="accent1">
                <a:lumMod val="40000"/>
                <a:lumOff val="60000"/>
              </a:schemeClr>
            </a:solidFill>
          </c:spPr>
          <c:invertIfNegative val="0"/>
          <c:dLbls>
            <c:dLbl>
              <c:idx val="0"/>
              <c:delete val="1"/>
            </c:dLbl>
            <c:txPr>
              <a:bodyPr/>
              <a:lstStyle/>
              <a:p>
                <a:pPr algn="ctr">
                  <a:defRPr lang="de-CH"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dLbls>
          <c:cat>
            <c:strRef>
              <c:f>Tabelle1!$A$2:$A$5</c:f>
              <c:strCache>
                <c:ptCount val="4"/>
                <c:pt idx="0">
                  <c:v>Les médecins 
[618]</c:v>
                </c:pt>
                <c:pt idx="1">
                  <c:v>Les administrations publiques [618]</c:v>
                </c:pt>
                <c:pt idx="2">
                  <c:v>Les caisses maladie
[618]</c:v>
                </c:pt>
                <c:pt idx="3">
                  <c:v>Les groupes technologiques (Google, Facebook, Amazon, Apple, etc.) [618]</c:v>
                </c:pt>
              </c:strCache>
            </c:strRef>
          </c:cat>
          <c:val>
            <c:numRef>
              <c:f>Tabelle1!$E$2:$E$5</c:f>
              <c:numCache>
                <c:formatCode>0%</c:formatCode>
                <c:ptCount val="4"/>
                <c:pt idx="0">
                  <c:v>0.02</c:v>
                </c:pt>
                <c:pt idx="1">
                  <c:v>0.08</c:v>
                </c:pt>
                <c:pt idx="2">
                  <c:v>9.7000000000000003E-2</c:v>
                </c:pt>
                <c:pt idx="3">
                  <c:v>0.56299999999999994</c:v>
                </c:pt>
              </c:numCache>
            </c:numRef>
          </c:val>
        </c:ser>
        <c:ser>
          <c:idx val="4"/>
          <c:order val="4"/>
          <c:tx>
            <c:strRef>
              <c:f>Tabelle1!$F$1</c:f>
              <c:strCache>
                <c:ptCount val="1"/>
                <c:pt idx="0">
                  <c:v>Je ne sais pas</c:v>
                </c:pt>
              </c:strCache>
            </c:strRef>
          </c:tx>
          <c:spPr>
            <a:solidFill>
              <a:schemeClr val="bg1">
                <a:lumMod val="75000"/>
              </a:schemeClr>
            </a:solidFill>
          </c:spPr>
          <c:invertIfNegative val="0"/>
          <c:dLbls>
            <c:txPr>
              <a:bodyPr/>
              <a:lstStyle/>
              <a:p>
                <a:pPr>
                  <a:defRPr sz="1000"/>
                </a:pPr>
                <a:endParaRPr lang="de-DE"/>
              </a:p>
            </c:txPr>
            <c:showLegendKey val="0"/>
            <c:showVal val="1"/>
            <c:showCatName val="0"/>
            <c:showSerName val="0"/>
            <c:showPercent val="0"/>
            <c:showBubbleSize val="0"/>
            <c:showLeaderLines val="0"/>
          </c:dLbls>
          <c:cat>
            <c:strRef>
              <c:f>Tabelle1!$A$2:$A$5</c:f>
              <c:strCache>
                <c:ptCount val="4"/>
                <c:pt idx="0">
                  <c:v>Les médecins 
[618]</c:v>
                </c:pt>
                <c:pt idx="1">
                  <c:v>Les administrations publiques [618]</c:v>
                </c:pt>
                <c:pt idx="2">
                  <c:v>Les caisses maladie
[618]</c:v>
                </c:pt>
                <c:pt idx="3">
                  <c:v>Les groupes technologiques (Google, Facebook, Amazon, Apple, etc.) [618]</c:v>
                </c:pt>
              </c:strCache>
            </c:strRef>
          </c:cat>
          <c:val>
            <c:numRef>
              <c:f>Tabelle1!$F$2:$F$5</c:f>
              <c:numCache>
                <c:formatCode>0%</c:formatCode>
                <c:ptCount val="4"/>
                <c:pt idx="0">
                  <c:v>0.03</c:v>
                </c:pt>
                <c:pt idx="1">
                  <c:v>6.0999999999999999E-2</c:v>
                </c:pt>
                <c:pt idx="2">
                  <c:v>5.8000000000000003E-2</c:v>
                </c:pt>
                <c:pt idx="3">
                  <c:v>3.7999999999999999E-2</c:v>
                </c:pt>
              </c:numCache>
            </c:numRef>
          </c:val>
        </c:ser>
        <c:dLbls>
          <c:showLegendKey val="0"/>
          <c:showVal val="0"/>
          <c:showCatName val="0"/>
          <c:showSerName val="0"/>
          <c:showPercent val="0"/>
          <c:showBubbleSize val="0"/>
        </c:dLbls>
        <c:gapWidth val="70"/>
        <c:overlap val="100"/>
        <c:axId val="137411200"/>
        <c:axId val="137508352"/>
      </c:barChart>
      <c:catAx>
        <c:axId val="137411200"/>
        <c:scaling>
          <c:orientation val="maxMin"/>
        </c:scaling>
        <c:delete val="0"/>
        <c:axPos val="l"/>
        <c:majorTickMark val="none"/>
        <c:minorTickMark val="none"/>
        <c:tickLblPos val="nextTo"/>
        <c:txPr>
          <a:bodyPr/>
          <a:lstStyle/>
          <a:p>
            <a:pPr algn="r">
              <a:defRPr sz="1000"/>
            </a:pPr>
            <a:endParaRPr lang="de-DE"/>
          </a:p>
        </c:txPr>
        <c:crossAx val="137508352"/>
        <c:crosses val="autoZero"/>
        <c:auto val="1"/>
        <c:lblAlgn val="ctr"/>
        <c:lblOffset val="100"/>
        <c:noMultiLvlLbl val="0"/>
      </c:catAx>
      <c:valAx>
        <c:axId val="137508352"/>
        <c:scaling>
          <c:orientation val="minMax"/>
        </c:scaling>
        <c:delete val="1"/>
        <c:axPos val="t"/>
        <c:numFmt formatCode="0%" sourceLinked="1"/>
        <c:majorTickMark val="out"/>
        <c:minorTickMark val="none"/>
        <c:tickLblPos val="nextTo"/>
        <c:crossAx val="137411200"/>
        <c:crosses val="autoZero"/>
        <c:crossBetween val="between"/>
      </c:valAx>
    </c:plotArea>
    <c:legend>
      <c:legendPos val="b"/>
      <c:layout>
        <c:manualLayout>
          <c:xMode val="edge"/>
          <c:yMode val="edge"/>
          <c:x val="0.24742474902639661"/>
          <c:y val="0.84262161390813972"/>
          <c:w val="0.73299784545770796"/>
          <c:h val="0.1146492867889580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Seulement une opportunité (+2)</c:v>
                </c:pt>
              </c:strCache>
            </c:strRef>
          </c:tx>
          <c:spPr>
            <a:solidFill>
              <a:schemeClr val="accent1">
                <a:lumMod val="20000"/>
                <a:lumOff val="80000"/>
              </a:schemeClr>
            </a:solidFill>
          </c:spPr>
          <c:invertIfNegative val="0"/>
          <c:dLbls>
            <c:dLbl>
              <c:idx val="0"/>
              <c:delete val="1"/>
            </c:dLbl>
            <c:dLbl>
              <c:idx val="3"/>
              <c:delete val="1"/>
            </c:dLbl>
            <c:dLbl>
              <c:idx val="4"/>
              <c:delete val="1"/>
            </c:dLbl>
            <c:dLbl>
              <c:idx val="5"/>
              <c:delete val="1"/>
            </c:dLbl>
            <c:dLbl>
              <c:idx val="6"/>
              <c:delete val="1"/>
            </c:dLbl>
            <c:txPr>
              <a:bodyPr/>
              <a:lstStyle/>
              <a:p>
                <a:pPr>
                  <a:defRPr sz="1000">
                    <a:solidFill>
                      <a:schemeClr val="tx2"/>
                    </a:solidFill>
                  </a:defRPr>
                </a:pPr>
                <a:endParaRPr lang="de-DE"/>
              </a:p>
            </c:txPr>
            <c:showLegendKey val="0"/>
            <c:showVal val="1"/>
            <c:showCatName val="0"/>
            <c:showSerName val="0"/>
            <c:showPercent val="0"/>
            <c:showBubbleSize val="0"/>
            <c:showLeaderLines val="0"/>
          </c:dLbls>
          <c:cat>
            <c:strRef>
              <c:f>Tabelle1!$A$2:$A$7</c:f>
              <c:strCache>
                <c:ptCount val="6"/>
                <c:pt idx="2">
                  <c:v>Pour votre santé
[2092] (A)</c:v>
                </c:pt>
                <c:pt idx="3">
                  <c:v>Dans votre quotidien, dans la vie pratique [2092] (B)</c:v>
                </c:pt>
                <c:pt idx="4">
                  <c:v>Pour votre vie privée
[2092] (C)</c:v>
                </c:pt>
                <c:pt idx="5">
                  <c:v>Pour la démocratie
[2092] (D)</c:v>
                </c:pt>
              </c:strCache>
            </c:strRef>
          </c:cat>
          <c:val>
            <c:numRef>
              <c:f>Tabelle1!$B$2:$B$7</c:f>
              <c:numCache>
                <c:formatCode>General</c:formatCode>
                <c:ptCount val="6"/>
                <c:pt idx="0" formatCode="0%">
                  <c:v>1.2E-2</c:v>
                </c:pt>
                <c:pt idx="2" formatCode="0%">
                  <c:v>5.1999999999999998E-2</c:v>
                </c:pt>
                <c:pt idx="3" formatCode="0%">
                  <c:v>2.3E-2</c:v>
                </c:pt>
                <c:pt idx="4" formatCode="0%">
                  <c:v>1.9E-2</c:v>
                </c:pt>
                <c:pt idx="5" formatCode="0%">
                  <c:v>0.01</c:v>
                </c:pt>
              </c:numCache>
            </c:numRef>
          </c:val>
        </c:ser>
        <c:ser>
          <c:idx val="1"/>
          <c:order val="1"/>
          <c:tx>
            <c:strRef>
              <c:f>Tabelle1!$C$1</c:f>
              <c:strCache>
                <c:ptCount val="1"/>
                <c:pt idx="0">
                  <c:v>Plutôt une opportunité (+1)</c:v>
                </c:pt>
              </c:strCache>
            </c:strRef>
          </c:tx>
          <c:spPr>
            <a:solidFill>
              <a:schemeClr val="accent1">
                <a:lumMod val="60000"/>
                <a:lumOff val="40000"/>
              </a:schemeClr>
            </a:solidFill>
          </c:spPr>
          <c:invertIfNegative val="0"/>
          <c:dLbls>
            <c:txPr>
              <a:bodyPr/>
              <a:lstStyle/>
              <a:p>
                <a:pPr>
                  <a:defRPr sz="1000">
                    <a:solidFill>
                      <a:schemeClr val="tx2"/>
                    </a:solidFill>
                  </a:defRPr>
                </a:pPr>
                <a:endParaRPr lang="de-DE"/>
              </a:p>
            </c:txPr>
            <c:showLegendKey val="0"/>
            <c:showVal val="1"/>
            <c:showCatName val="0"/>
            <c:showSerName val="0"/>
            <c:showPercent val="0"/>
            <c:showBubbleSize val="0"/>
            <c:showLeaderLines val="0"/>
          </c:dLbls>
          <c:cat>
            <c:strRef>
              <c:f>Tabelle1!$A$2:$A$7</c:f>
              <c:strCache>
                <c:ptCount val="6"/>
                <c:pt idx="2">
                  <c:v>Pour votre santé
[2092] (A)</c:v>
                </c:pt>
                <c:pt idx="3">
                  <c:v>Dans votre quotidien, dans la vie pratique [2092] (B)</c:v>
                </c:pt>
                <c:pt idx="4">
                  <c:v>Pour votre vie privée
[2092] (C)</c:v>
                </c:pt>
                <c:pt idx="5">
                  <c:v>Pour la démocratie
[2092] (D)</c:v>
                </c:pt>
              </c:strCache>
            </c:strRef>
          </c:cat>
          <c:val>
            <c:numRef>
              <c:f>Tabelle1!$C$2:$C$7</c:f>
              <c:numCache>
                <c:formatCode>General</c:formatCode>
                <c:ptCount val="6"/>
                <c:pt idx="0" formatCode="0%">
                  <c:v>0.17799999999999999</c:v>
                </c:pt>
                <c:pt idx="2" formatCode="0%">
                  <c:v>0.39800000000000002</c:v>
                </c:pt>
                <c:pt idx="3" formatCode="0%">
                  <c:v>0.32300000000000001</c:v>
                </c:pt>
                <c:pt idx="4" formatCode="0%">
                  <c:v>0.14599999999999999</c:v>
                </c:pt>
                <c:pt idx="5" formatCode="0%">
                  <c:v>8.6999999999999994E-2</c:v>
                </c:pt>
              </c:numCache>
            </c:numRef>
          </c:val>
        </c:ser>
        <c:ser>
          <c:idx val="2"/>
          <c:order val="2"/>
          <c:tx>
            <c:strRef>
              <c:f>Tabelle1!$D$1</c:f>
              <c:strCache>
                <c:ptCount val="1"/>
                <c:pt idx="0">
                  <c:v>Les deux à la fois (0)</c:v>
                </c:pt>
              </c:strCache>
            </c:strRef>
          </c:tx>
          <c:spPr>
            <a:solidFill>
              <a:schemeClr val="bg2">
                <a:lumMod val="75000"/>
              </a:schemeClr>
            </a:solidFill>
          </c:spPr>
          <c:invertIfNegative val="0"/>
          <c:dLbls>
            <c:txPr>
              <a:bodyPr/>
              <a:lstStyle/>
              <a:p>
                <a:pPr>
                  <a:defRPr sz="1000">
                    <a:solidFill>
                      <a:schemeClr val="tx2"/>
                    </a:solidFill>
                  </a:defRPr>
                </a:pPr>
                <a:endParaRPr lang="de-DE"/>
              </a:p>
            </c:txPr>
            <c:showLegendKey val="0"/>
            <c:showVal val="1"/>
            <c:showCatName val="0"/>
            <c:showSerName val="0"/>
            <c:showPercent val="0"/>
            <c:showBubbleSize val="0"/>
            <c:showLeaderLines val="0"/>
          </c:dLbls>
          <c:cat>
            <c:strRef>
              <c:f>Tabelle1!$A$2:$A$7</c:f>
              <c:strCache>
                <c:ptCount val="6"/>
                <c:pt idx="2">
                  <c:v>Pour votre santé
[2092] (A)</c:v>
                </c:pt>
                <c:pt idx="3">
                  <c:v>Dans votre quotidien, dans la vie pratique [2092] (B)</c:v>
                </c:pt>
                <c:pt idx="4">
                  <c:v>Pour votre vie privée
[2092] (C)</c:v>
                </c:pt>
                <c:pt idx="5">
                  <c:v>Pour la démocratie
[2092] (D)</c:v>
                </c:pt>
              </c:strCache>
            </c:strRef>
          </c:cat>
          <c:val>
            <c:numRef>
              <c:f>Tabelle1!$D$2:$D$7</c:f>
              <c:numCache>
                <c:formatCode>General</c:formatCode>
                <c:ptCount val="6"/>
                <c:pt idx="0" formatCode="0%">
                  <c:v>0.58599999999999997</c:v>
                </c:pt>
                <c:pt idx="2" formatCode="0%">
                  <c:v>0.32600000000000001</c:v>
                </c:pt>
                <c:pt idx="3" formatCode="0%">
                  <c:v>0.41</c:v>
                </c:pt>
                <c:pt idx="4" formatCode="0%">
                  <c:v>0.36</c:v>
                </c:pt>
                <c:pt idx="5" formatCode="0%">
                  <c:v>0.34799999999999998</c:v>
                </c:pt>
              </c:numCache>
            </c:numRef>
          </c:val>
        </c:ser>
        <c:ser>
          <c:idx val="3"/>
          <c:order val="3"/>
          <c:tx>
            <c:strRef>
              <c:f>Tabelle1!$E$1</c:f>
              <c:strCache>
                <c:ptCount val="1"/>
                <c:pt idx="0">
                  <c:v>Plutôt une menace (-1)</c:v>
                </c:pt>
              </c:strCache>
            </c:strRef>
          </c:tx>
          <c:spPr>
            <a:solidFill>
              <a:schemeClr val="accent1">
                <a:lumMod val="75000"/>
              </a:schemeClr>
            </a:solidFill>
          </c:spPr>
          <c:invertIfNegative val="0"/>
          <c:dLbls>
            <c:dLbl>
              <c:idx val="1"/>
              <c:delete val="1"/>
            </c:dLbl>
            <c:txPr>
              <a:bodyPr/>
              <a:lstStyle/>
              <a:p>
                <a:pPr algn="ctr">
                  <a:defRPr lang="de-CH"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dLbls>
          <c:cat>
            <c:strRef>
              <c:f>Tabelle1!$A$2:$A$7</c:f>
              <c:strCache>
                <c:ptCount val="6"/>
                <c:pt idx="2">
                  <c:v>Pour votre santé
[2092] (A)</c:v>
                </c:pt>
                <c:pt idx="3">
                  <c:v>Dans votre quotidien, dans la vie pratique [2092] (B)</c:v>
                </c:pt>
                <c:pt idx="4">
                  <c:v>Pour votre vie privée
[2092] (C)</c:v>
                </c:pt>
                <c:pt idx="5">
                  <c:v>Pour la démocratie
[2092] (D)</c:v>
                </c:pt>
              </c:strCache>
            </c:strRef>
          </c:cat>
          <c:val>
            <c:numRef>
              <c:f>Tabelle1!$E$2:$E$7</c:f>
              <c:numCache>
                <c:formatCode>General</c:formatCode>
                <c:ptCount val="6"/>
                <c:pt idx="0" formatCode="0%">
                  <c:v>0.193</c:v>
                </c:pt>
                <c:pt idx="2" formatCode="0%">
                  <c:v>0.185</c:v>
                </c:pt>
                <c:pt idx="3" formatCode="0%">
                  <c:v>0.20699999999999999</c:v>
                </c:pt>
                <c:pt idx="4" formatCode="0%">
                  <c:v>0.38600000000000001</c:v>
                </c:pt>
                <c:pt idx="5" formatCode="0%">
                  <c:v>0.42599999999999999</c:v>
                </c:pt>
              </c:numCache>
            </c:numRef>
          </c:val>
        </c:ser>
        <c:ser>
          <c:idx val="4"/>
          <c:order val="4"/>
          <c:tx>
            <c:strRef>
              <c:f>Tabelle1!$F$1</c:f>
              <c:strCache>
                <c:ptCount val="1"/>
                <c:pt idx="0">
                  <c:v>Seulement une menace (-2)</c:v>
                </c:pt>
              </c:strCache>
            </c:strRef>
          </c:tx>
          <c:spPr>
            <a:solidFill>
              <a:schemeClr val="accent1">
                <a:lumMod val="5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Tabelle1!$A$2:$A$7</c:f>
              <c:strCache>
                <c:ptCount val="6"/>
                <c:pt idx="2">
                  <c:v>Pour votre santé
[2092] (A)</c:v>
                </c:pt>
                <c:pt idx="3">
                  <c:v>Dans votre quotidien, dans la vie pratique [2092] (B)</c:v>
                </c:pt>
                <c:pt idx="4">
                  <c:v>Pour votre vie privée
[2092] (C)</c:v>
                </c:pt>
                <c:pt idx="5">
                  <c:v>Pour la démocratie
[2092] (D)</c:v>
                </c:pt>
              </c:strCache>
            </c:strRef>
          </c:cat>
          <c:val>
            <c:numRef>
              <c:f>Tabelle1!$F$2:$F$7</c:f>
              <c:numCache>
                <c:formatCode>General</c:formatCode>
                <c:ptCount val="6"/>
                <c:pt idx="0" formatCode="0%">
                  <c:v>3.1E-2</c:v>
                </c:pt>
                <c:pt idx="2" formatCode="0%">
                  <c:v>3.7999999999999999E-2</c:v>
                </c:pt>
                <c:pt idx="3" formatCode="0%">
                  <c:v>3.6999999999999998E-2</c:v>
                </c:pt>
                <c:pt idx="4" formatCode="0%">
                  <c:v>8.8999999999999996E-2</c:v>
                </c:pt>
                <c:pt idx="5" formatCode="0%">
                  <c:v>0.13</c:v>
                </c:pt>
              </c:numCache>
            </c:numRef>
          </c:val>
        </c:ser>
        <c:dLbls>
          <c:showLegendKey val="0"/>
          <c:showVal val="0"/>
          <c:showCatName val="0"/>
          <c:showSerName val="0"/>
          <c:showPercent val="0"/>
          <c:showBubbleSize val="0"/>
        </c:dLbls>
        <c:gapWidth val="70"/>
        <c:overlap val="100"/>
        <c:axId val="109261184"/>
        <c:axId val="109262720"/>
      </c:barChart>
      <c:catAx>
        <c:axId val="109261184"/>
        <c:scaling>
          <c:orientation val="maxMin"/>
        </c:scaling>
        <c:delete val="0"/>
        <c:axPos val="l"/>
        <c:majorTickMark val="none"/>
        <c:minorTickMark val="none"/>
        <c:tickLblPos val="nextTo"/>
        <c:txPr>
          <a:bodyPr/>
          <a:lstStyle/>
          <a:p>
            <a:pPr algn="r">
              <a:defRPr sz="1000"/>
            </a:pPr>
            <a:endParaRPr lang="de-DE"/>
          </a:p>
        </c:txPr>
        <c:crossAx val="109262720"/>
        <c:crosses val="autoZero"/>
        <c:auto val="1"/>
        <c:lblAlgn val="ctr"/>
        <c:lblOffset val="100"/>
        <c:noMultiLvlLbl val="0"/>
      </c:catAx>
      <c:valAx>
        <c:axId val="109262720"/>
        <c:scaling>
          <c:orientation val="minMax"/>
        </c:scaling>
        <c:delete val="1"/>
        <c:axPos val="t"/>
        <c:numFmt formatCode="0%" sourceLinked="1"/>
        <c:majorTickMark val="out"/>
        <c:minorTickMark val="none"/>
        <c:tickLblPos val="nextTo"/>
        <c:crossAx val="109261184"/>
        <c:crosses val="autoZero"/>
        <c:crossBetween val="between"/>
      </c:valAx>
    </c:plotArea>
    <c:legend>
      <c:legendPos val="b"/>
      <c:layout>
        <c:manualLayout>
          <c:xMode val="edge"/>
          <c:yMode val="edge"/>
          <c:x val="0.24742474902639661"/>
          <c:y val="0.84262161390813972"/>
          <c:w val="0.73299784545770796"/>
          <c:h val="0.155011927637094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Top2 (réjouissant)</c:v>
                </c:pt>
              </c:strCache>
            </c:strRef>
          </c:tx>
          <c:spPr>
            <a:solidFill>
              <a:schemeClr val="tx2"/>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Tabelle1!$A$2:$A$11</c:f>
              <c:strCache>
                <c:ptCount val="10"/>
                <c:pt idx="0">
                  <c:v>Sécurité publique renforcée [2092]</c:v>
                </c:pt>
                <c:pt idx="1">
                  <c:v>Actes médicaux réalisés par des robots [2092]</c:v>
                </c:pt>
                <c:pt idx="2">
                  <c:v>Des loisirs personnalisés [2092]</c:v>
                </c:pt>
                <c:pt idx="3">
                  <c:v>Tâches de l'administration publique par des machines intelligentes [2092]</c:v>
                </c:pt>
                <c:pt idx="4">
                  <c:v>La généralisation des véhicules autonomes [2092]</c:v>
                </c:pt>
                <c:pt idx="5">
                  <c:v>L'utilisation de robots dans monde du travail [2092]</c:v>
                </c:pt>
                <c:pt idx="6">
                  <c:v>Une mutation profonde du monde du travail [2092]</c:v>
                </c:pt>
                <c:pt idx="7">
                  <c:v>Une armée plus technologique [2092]</c:v>
                </c:pt>
                <c:pt idx="8">
                  <c:v>La diffusion publique des opinions politiques [2092]</c:v>
                </c:pt>
                <c:pt idx="9">
                  <c:v>La diffusion publique d'informations de la vie privée  [2092]</c:v>
                </c:pt>
              </c:strCache>
            </c:strRef>
          </c:cat>
          <c:val>
            <c:numRef>
              <c:f>Tabelle1!$B$2:$B$11</c:f>
              <c:numCache>
                <c:formatCode>0%</c:formatCode>
                <c:ptCount val="10"/>
                <c:pt idx="0">
                  <c:v>0.436</c:v>
                </c:pt>
                <c:pt idx="1">
                  <c:v>0.42699999999999999</c:v>
                </c:pt>
                <c:pt idx="2">
                  <c:v>0.27900000000000003</c:v>
                </c:pt>
                <c:pt idx="3">
                  <c:v>0.28399999999999997</c:v>
                </c:pt>
                <c:pt idx="4">
                  <c:v>0.309</c:v>
                </c:pt>
                <c:pt idx="5">
                  <c:v>0.193</c:v>
                </c:pt>
                <c:pt idx="6">
                  <c:v>0.13900000000000001</c:v>
                </c:pt>
                <c:pt idx="7">
                  <c:v>0.14199999999999999</c:v>
                </c:pt>
                <c:pt idx="8">
                  <c:v>6.7000000000000004E-2</c:v>
                </c:pt>
                <c:pt idx="9">
                  <c:v>2.9000000000000001E-2</c:v>
                </c:pt>
              </c:numCache>
            </c:numRef>
          </c:val>
        </c:ser>
        <c:ser>
          <c:idx val="1"/>
          <c:order val="1"/>
          <c:tx>
            <c:strRef>
              <c:f>Tabelle1!$C$1</c:f>
              <c:strCache>
                <c:ptCount val="1"/>
                <c:pt idx="0">
                  <c:v>Centre</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Tabelle1!$A$2:$A$11</c:f>
              <c:strCache>
                <c:ptCount val="10"/>
                <c:pt idx="0">
                  <c:v>Sécurité publique renforcée [2092]</c:v>
                </c:pt>
                <c:pt idx="1">
                  <c:v>Actes médicaux réalisés par des robots [2092]</c:v>
                </c:pt>
                <c:pt idx="2">
                  <c:v>Des loisirs personnalisés [2092]</c:v>
                </c:pt>
                <c:pt idx="3">
                  <c:v>Tâches de l'administration publique par des machines intelligentes [2092]</c:v>
                </c:pt>
                <c:pt idx="4">
                  <c:v>La généralisation des véhicules autonomes [2092]</c:v>
                </c:pt>
                <c:pt idx="5">
                  <c:v>L'utilisation de robots dans monde du travail [2092]</c:v>
                </c:pt>
                <c:pt idx="6">
                  <c:v>Une mutation profonde du monde du travail [2092]</c:v>
                </c:pt>
                <c:pt idx="7">
                  <c:v>Une armée plus technologique [2092]</c:v>
                </c:pt>
                <c:pt idx="8">
                  <c:v>La diffusion publique des opinions politiques [2092]</c:v>
                </c:pt>
                <c:pt idx="9">
                  <c:v>La diffusion publique d'informations de la vie privée  [2092]</c:v>
                </c:pt>
              </c:strCache>
            </c:strRef>
          </c:cat>
          <c:val>
            <c:numRef>
              <c:f>Tabelle1!$C$2:$C$11</c:f>
              <c:numCache>
                <c:formatCode>0%</c:formatCode>
                <c:ptCount val="10"/>
                <c:pt idx="0">
                  <c:v>0.309</c:v>
                </c:pt>
                <c:pt idx="1">
                  <c:v>0.30399999999999999</c:v>
                </c:pt>
                <c:pt idx="2">
                  <c:v>0.41699999999999998</c:v>
                </c:pt>
                <c:pt idx="3">
                  <c:v>0.33200000000000002</c:v>
                </c:pt>
                <c:pt idx="4">
                  <c:v>0.27</c:v>
                </c:pt>
                <c:pt idx="5">
                  <c:v>0.28100000000000003</c:v>
                </c:pt>
                <c:pt idx="6">
                  <c:v>0.30499999999999999</c:v>
                </c:pt>
                <c:pt idx="7">
                  <c:v>0.22500000000000001</c:v>
                </c:pt>
                <c:pt idx="8">
                  <c:v>0.221</c:v>
                </c:pt>
                <c:pt idx="9">
                  <c:v>0.13</c:v>
                </c:pt>
              </c:numCache>
            </c:numRef>
          </c:val>
        </c:ser>
        <c:ser>
          <c:idx val="2"/>
          <c:order val="2"/>
          <c:tx>
            <c:strRef>
              <c:f>Tabelle1!$D$1</c:f>
              <c:strCache>
                <c:ptCount val="1"/>
                <c:pt idx="0">
                  <c:v>Bottom2 (inquiétant)</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Tabelle1!$A$2:$A$11</c:f>
              <c:strCache>
                <c:ptCount val="10"/>
                <c:pt idx="0">
                  <c:v>Sécurité publique renforcée [2092]</c:v>
                </c:pt>
                <c:pt idx="1">
                  <c:v>Actes médicaux réalisés par des robots [2092]</c:v>
                </c:pt>
                <c:pt idx="2">
                  <c:v>Des loisirs personnalisés [2092]</c:v>
                </c:pt>
                <c:pt idx="3">
                  <c:v>Tâches de l'administration publique par des machines intelligentes [2092]</c:v>
                </c:pt>
                <c:pt idx="4">
                  <c:v>La généralisation des véhicules autonomes [2092]</c:v>
                </c:pt>
                <c:pt idx="5">
                  <c:v>L'utilisation de robots dans monde du travail [2092]</c:v>
                </c:pt>
                <c:pt idx="6">
                  <c:v>Une mutation profonde du monde du travail [2092]</c:v>
                </c:pt>
                <c:pt idx="7">
                  <c:v>Une armée plus technologique [2092]</c:v>
                </c:pt>
                <c:pt idx="8">
                  <c:v>La diffusion publique des opinions politiques [2092]</c:v>
                </c:pt>
                <c:pt idx="9">
                  <c:v>La diffusion publique d'informations de la vie privée  [2092]</c:v>
                </c:pt>
              </c:strCache>
            </c:strRef>
          </c:cat>
          <c:val>
            <c:numRef>
              <c:f>Tabelle1!$D$2:$D$11</c:f>
              <c:numCache>
                <c:formatCode>0%</c:formatCode>
                <c:ptCount val="10"/>
                <c:pt idx="0">
                  <c:v>0.255</c:v>
                </c:pt>
                <c:pt idx="1">
                  <c:v>0.26900000000000002</c:v>
                </c:pt>
                <c:pt idx="2">
                  <c:v>0.30399999999999999</c:v>
                </c:pt>
                <c:pt idx="3">
                  <c:v>0.38500000000000001</c:v>
                </c:pt>
                <c:pt idx="4">
                  <c:v>0.42099999999999999</c:v>
                </c:pt>
                <c:pt idx="5">
                  <c:v>0.52600000000000002</c:v>
                </c:pt>
                <c:pt idx="6">
                  <c:v>0.55600000000000005</c:v>
                </c:pt>
                <c:pt idx="7">
                  <c:v>0.63300000000000001</c:v>
                </c:pt>
                <c:pt idx="8">
                  <c:v>0.71199999999999997</c:v>
                </c:pt>
                <c:pt idx="9">
                  <c:v>0.84099999999999997</c:v>
                </c:pt>
              </c:numCache>
            </c:numRef>
          </c:val>
        </c:ser>
        <c:dLbls>
          <c:showLegendKey val="0"/>
          <c:showVal val="0"/>
          <c:showCatName val="0"/>
          <c:showSerName val="0"/>
          <c:showPercent val="0"/>
          <c:showBubbleSize val="0"/>
        </c:dLbls>
        <c:gapWidth val="70"/>
        <c:overlap val="100"/>
        <c:axId val="109888256"/>
        <c:axId val="109889792"/>
      </c:barChart>
      <c:catAx>
        <c:axId val="109888256"/>
        <c:scaling>
          <c:orientation val="maxMin"/>
        </c:scaling>
        <c:delete val="0"/>
        <c:axPos val="l"/>
        <c:majorTickMark val="none"/>
        <c:minorTickMark val="none"/>
        <c:tickLblPos val="nextTo"/>
        <c:txPr>
          <a:bodyPr/>
          <a:lstStyle/>
          <a:p>
            <a:pPr algn="r">
              <a:defRPr sz="600"/>
            </a:pPr>
            <a:endParaRPr lang="de-DE"/>
          </a:p>
        </c:txPr>
        <c:crossAx val="109889792"/>
        <c:crosses val="autoZero"/>
        <c:auto val="1"/>
        <c:lblAlgn val="ctr"/>
        <c:lblOffset val="100"/>
        <c:noMultiLvlLbl val="0"/>
      </c:catAx>
      <c:valAx>
        <c:axId val="109889792"/>
        <c:scaling>
          <c:orientation val="minMax"/>
        </c:scaling>
        <c:delete val="1"/>
        <c:axPos val="t"/>
        <c:numFmt formatCode="0%" sourceLinked="1"/>
        <c:majorTickMark val="out"/>
        <c:minorTickMark val="none"/>
        <c:tickLblPos val="nextTo"/>
        <c:crossAx val="109888256"/>
        <c:crosses val="autoZero"/>
        <c:crossBetween val="between"/>
      </c:valAx>
    </c:plotArea>
    <c:legend>
      <c:legendPos val="b"/>
      <c:layout>
        <c:manualLayout>
          <c:xMode val="edge"/>
          <c:yMode val="edge"/>
          <c:x val="0.24742474902639661"/>
          <c:y val="0.84262161390813972"/>
          <c:w val="0.73299784545770796"/>
          <c:h val="0.1146492867889580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Aller plus vite?</c:v>
                </c:pt>
              </c:strCache>
            </c:strRef>
          </c:tx>
          <c:spPr>
            <a:solidFill>
              <a:schemeClr val="tx2"/>
            </a:solidFill>
          </c:spPr>
          <c:invertIfNegative val="0"/>
          <c:dLbls>
            <c:dLbl>
              <c:idx val="5"/>
              <c:delete val="1"/>
            </c:dLbl>
            <c:dLbl>
              <c:idx val="8"/>
              <c:delete val="1"/>
            </c:dLbl>
            <c:dLbl>
              <c:idx val="9"/>
              <c:delete val="1"/>
            </c:dLbl>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Tabelle1!$A$2:$A$12</c:f>
              <c:strCache>
                <c:ptCount val="11"/>
                <c:pt idx="2">
                  <c:v>15-29 ans [477]</c:v>
                </c:pt>
                <c:pt idx="3">
                  <c:v>30-44 ans [569]</c:v>
                </c:pt>
                <c:pt idx="4">
                  <c:v>45-59 ans [621]</c:v>
                </c:pt>
                <c:pt idx="5">
                  <c:v>60-79 ans [425]</c:v>
                </c:pt>
                <c:pt idx="7">
                  <c:v>SA [1054]</c:v>
                </c:pt>
                <c:pt idx="8">
                  <c:v>SR [618]</c:v>
                </c:pt>
                <c:pt idx="9">
                  <c:v>SI [420]</c:v>
                </c:pt>
                <c:pt idx="10">
                  <c:v>Romanche [228]</c:v>
                </c:pt>
              </c:strCache>
            </c:strRef>
          </c:cat>
          <c:val>
            <c:numRef>
              <c:f>Tabelle1!$B$2:$B$12</c:f>
              <c:numCache>
                <c:formatCode>General</c:formatCode>
                <c:ptCount val="11"/>
                <c:pt idx="0" formatCode="0%">
                  <c:v>0.04</c:v>
                </c:pt>
                <c:pt idx="2" formatCode="0%">
                  <c:v>7.0000000000000007E-2</c:v>
                </c:pt>
                <c:pt idx="3" formatCode="0%">
                  <c:v>3.2000000000000001E-2</c:v>
                </c:pt>
                <c:pt idx="4" formatCode="0%">
                  <c:v>3.9E-2</c:v>
                </c:pt>
                <c:pt idx="5" formatCode="0%">
                  <c:v>1.4999999999999999E-2</c:v>
                </c:pt>
                <c:pt idx="7" formatCode="0%">
                  <c:v>0.05</c:v>
                </c:pt>
                <c:pt idx="8" formatCode="0%">
                  <c:v>2.1999999999999999E-2</c:v>
                </c:pt>
                <c:pt idx="9" formatCode="0%">
                  <c:v>0.02</c:v>
                </c:pt>
                <c:pt idx="10" formatCode="0%">
                  <c:v>6.9000000000000006E-2</c:v>
                </c:pt>
              </c:numCache>
            </c:numRef>
          </c:val>
        </c:ser>
        <c:ser>
          <c:idx val="1"/>
          <c:order val="1"/>
          <c:tx>
            <c:strRef>
              <c:f>Tabelle1!$C$1</c:f>
              <c:strCache>
                <c:ptCount val="1"/>
                <c:pt idx="0">
                  <c:v>Aller de l’avant?</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Tabelle1!$A$2:$A$12</c:f>
              <c:strCache>
                <c:ptCount val="11"/>
                <c:pt idx="2">
                  <c:v>15-29 ans [477]</c:v>
                </c:pt>
                <c:pt idx="3">
                  <c:v>30-44 ans [569]</c:v>
                </c:pt>
                <c:pt idx="4">
                  <c:v>45-59 ans [621]</c:v>
                </c:pt>
                <c:pt idx="5">
                  <c:v>60-79 ans [425]</c:v>
                </c:pt>
                <c:pt idx="7">
                  <c:v>SA [1054]</c:v>
                </c:pt>
                <c:pt idx="8">
                  <c:v>SR [618]</c:v>
                </c:pt>
                <c:pt idx="9">
                  <c:v>SI [420]</c:v>
                </c:pt>
                <c:pt idx="10">
                  <c:v>Romanche [228]</c:v>
                </c:pt>
              </c:strCache>
            </c:strRef>
          </c:cat>
          <c:val>
            <c:numRef>
              <c:f>Tabelle1!$C$2:$C$12</c:f>
              <c:numCache>
                <c:formatCode>General</c:formatCode>
                <c:ptCount val="11"/>
                <c:pt idx="0" formatCode="0%">
                  <c:v>0.308</c:v>
                </c:pt>
                <c:pt idx="2" formatCode="0%">
                  <c:v>0.39500000000000002</c:v>
                </c:pt>
                <c:pt idx="3" formatCode="0%">
                  <c:v>0.315</c:v>
                </c:pt>
                <c:pt idx="4" formatCode="0%">
                  <c:v>0.26</c:v>
                </c:pt>
                <c:pt idx="5" formatCode="0%">
                  <c:v>0.252</c:v>
                </c:pt>
                <c:pt idx="7" formatCode="0%">
                  <c:v>0.32100000000000001</c:v>
                </c:pt>
                <c:pt idx="8" formatCode="0%">
                  <c:v>0.27300000000000002</c:v>
                </c:pt>
                <c:pt idx="9" formatCode="0%">
                  <c:v>0.34699999999999998</c:v>
                </c:pt>
                <c:pt idx="10" formatCode="0%">
                  <c:v>0.313</c:v>
                </c:pt>
              </c:numCache>
            </c:numRef>
          </c:val>
        </c:ser>
        <c:ser>
          <c:idx val="2"/>
          <c:order val="2"/>
          <c:tx>
            <c:strRef>
              <c:f>Tabelle1!$D$1</c:f>
              <c:strCache>
                <c:ptCount val="1"/>
                <c:pt idx="0">
                  <c:v>Freiner un peu?</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Tabelle1!$A$2:$A$12</c:f>
              <c:strCache>
                <c:ptCount val="11"/>
                <c:pt idx="2">
                  <c:v>15-29 ans [477]</c:v>
                </c:pt>
                <c:pt idx="3">
                  <c:v>30-44 ans [569]</c:v>
                </c:pt>
                <c:pt idx="4">
                  <c:v>45-59 ans [621]</c:v>
                </c:pt>
                <c:pt idx="5">
                  <c:v>60-79 ans [425]</c:v>
                </c:pt>
                <c:pt idx="7">
                  <c:v>SA [1054]</c:v>
                </c:pt>
                <c:pt idx="8">
                  <c:v>SR [618]</c:v>
                </c:pt>
                <c:pt idx="9">
                  <c:v>SI [420]</c:v>
                </c:pt>
                <c:pt idx="10">
                  <c:v>Romanche [228]</c:v>
                </c:pt>
              </c:strCache>
            </c:strRef>
          </c:cat>
          <c:val>
            <c:numRef>
              <c:f>Tabelle1!$D$2:$D$12</c:f>
              <c:numCache>
                <c:formatCode>General</c:formatCode>
                <c:ptCount val="11"/>
                <c:pt idx="0" formatCode="0%">
                  <c:v>0.504</c:v>
                </c:pt>
                <c:pt idx="2" formatCode="0%">
                  <c:v>0.39500000000000002</c:v>
                </c:pt>
                <c:pt idx="3" formatCode="0%">
                  <c:v>0.48499999999999999</c:v>
                </c:pt>
                <c:pt idx="4" formatCode="0%">
                  <c:v>0.53400000000000003</c:v>
                </c:pt>
                <c:pt idx="5" formatCode="0%">
                  <c:v>0.63500000000000001</c:v>
                </c:pt>
                <c:pt idx="7" formatCode="0%">
                  <c:v>0.51700000000000002</c:v>
                </c:pt>
                <c:pt idx="8" formatCode="0%">
                  <c:v>0.48</c:v>
                </c:pt>
                <c:pt idx="9" formatCode="0%">
                  <c:v>0.46899999999999997</c:v>
                </c:pt>
                <c:pt idx="10" formatCode="0%">
                  <c:v>0.43099999999999999</c:v>
                </c:pt>
              </c:numCache>
            </c:numRef>
          </c:val>
        </c:ser>
        <c:ser>
          <c:idx val="3"/>
          <c:order val="3"/>
          <c:tx>
            <c:strRef>
              <c:f>Tabelle1!$E$1</c:f>
              <c:strCache>
                <c:ptCount val="1"/>
                <c:pt idx="0">
                  <c:v>Ne plus bouger?</c:v>
                </c:pt>
              </c:strCache>
            </c:strRef>
          </c:tx>
          <c:spPr>
            <a:solidFill>
              <a:schemeClr val="accent1">
                <a:lumMod val="40000"/>
                <a:lumOff val="60000"/>
              </a:schemeClr>
            </a:solidFill>
          </c:spPr>
          <c:invertIfNegative val="0"/>
          <c:dLbls>
            <c:dLbl>
              <c:idx val="1"/>
              <c:delete val="1"/>
            </c:dLbl>
            <c:txPr>
              <a:bodyPr/>
              <a:lstStyle/>
              <a:p>
                <a:pPr algn="ctr">
                  <a:defRPr lang="de-CH"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dLbls>
          <c:cat>
            <c:strRef>
              <c:f>Tabelle1!$A$2:$A$12</c:f>
              <c:strCache>
                <c:ptCount val="11"/>
                <c:pt idx="2">
                  <c:v>15-29 ans [477]</c:v>
                </c:pt>
                <c:pt idx="3">
                  <c:v>30-44 ans [569]</c:v>
                </c:pt>
                <c:pt idx="4">
                  <c:v>45-59 ans [621]</c:v>
                </c:pt>
                <c:pt idx="5">
                  <c:v>60-79 ans [425]</c:v>
                </c:pt>
                <c:pt idx="7">
                  <c:v>SA [1054]</c:v>
                </c:pt>
                <c:pt idx="8">
                  <c:v>SR [618]</c:v>
                </c:pt>
                <c:pt idx="9">
                  <c:v>SI [420]</c:v>
                </c:pt>
                <c:pt idx="10">
                  <c:v>Romanche [228]</c:v>
                </c:pt>
              </c:strCache>
            </c:strRef>
          </c:cat>
          <c:val>
            <c:numRef>
              <c:f>Tabelle1!$E$2:$E$12</c:f>
              <c:numCache>
                <c:formatCode>General</c:formatCode>
                <c:ptCount val="11"/>
                <c:pt idx="0" formatCode="0%">
                  <c:v>8.2000000000000003E-2</c:v>
                </c:pt>
                <c:pt idx="2" formatCode="0%">
                  <c:v>0.08</c:v>
                </c:pt>
                <c:pt idx="3" formatCode="0%">
                  <c:v>8.5999999999999993E-2</c:v>
                </c:pt>
                <c:pt idx="4" formatCode="0%">
                  <c:v>9.2999999999999999E-2</c:v>
                </c:pt>
                <c:pt idx="5" formatCode="0%">
                  <c:v>6.2E-2</c:v>
                </c:pt>
                <c:pt idx="7" formatCode="0%">
                  <c:v>7.2999999999999995E-2</c:v>
                </c:pt>
                <c:pt idx="8" formatCode="0%">
                  <c:v>0.1</c:v>
                </c:pt>
                <c:pt idx="9" formatCode="0%">
                  <c:v>9.7000000000000003E-2</c:v>
                </c:pt>
                <c:pt idx="10" formatCode="0%">
                  <c:v>7.3999999999999996E-2</c:v>
                </c:pt>
              </c:numCache>
            </c:numRef>
          </c:val>
        </c:ser>
        <c:ser>
          <c:idx val="4"/>
          <c:order val="4"/>
          <c:tx>
            <c:strRef>
              <c:f>Tabelle1!$F$1</c:f>
              <c:strCache>
                <c:ptCount val="1"/>
                <c:pt idx="0">
                  <c:v>Revenir en arrière?</c:v>
                </c:pt>
              </c:strCache>
            </c:strRef>
          </c:tx>
          <c:spPr>
            <a:solidFill>
              <a:schemeClr val="accent1">
                <a:lumMod val="20000"/>
                <a:lumOff val="80000"/>
              </a:schemeClr>
            </a:solidFill>
          </c:spPr>
          <c:invertIfNegative val="0"/>
          <c:dLbls>
            <c:txPr>
              <a:bodyPr/>
              <a:lstStyle/>
              <a:p>
                <a:pPr>
                  <a:defRPr sz="1000"/>
                </a:pPr>
                <a:endParaRPr lang="de-DE"/>
              </a:p>
            </c:txPr>
            <c:showLegendKey val="0"/>
            <c:showVal val="1"/>
            <c:showCatName val="0"/>
            <c:showSerName val="0"/>
            <c:showPercent val="0"/>
            <c:showBubbleSize val="0"/>
            <c:showLeaderLines val="0"/>
          </c:dLbls>
          <c:cat>
            <c:strRef>
              <c:f>Tabelle1!$A$2:$A$12</c:f>
              <c:strCache>
                <c:ptCount val="11"/>
                <c:pt idx="2">
                  <c:v>15-29 ans [477]</c:v>
                </c:pt>
                <c:pt idx="3">
                  <c:v>30-44 ans [569]</c:v>
                </c:pt>
                <c:pt idx="4">
                  <c:v>45-59 ans [621]</c:v>
                </c:pt>
                <c:pt idx="5">
                  <c:v>60-79 ans [425]</c:v>
                </c:pt>
                <c:pt idx="7">
                  <c:v>SA [1054]</c:v>
                </c:pt>
                <c:pt idx="8">
                  <c:v>SR [618]</c:v>
                </c:pt>
                <c:pt idx="9">
                  <c:v>SI [420]</c:v>
                </c:pt>
                <c:pt idx="10">
                  <c:v>Romanche [228]</c:v>
                </c:pt>
              </c:strCache>
            </c:strRef>
          </c:cat>
          <c:val>
            <c:numRef>
              <c:f>Tabelle1!$F$2:$F$12</c:f>
              <c:numCache>
                <c:formatCode>General</c:formatCode>
                <c:ptCount val="11"/>
                <c:pt idx="0" formatCode="0%">
                  <c:v>6.5000000000000002E-2</c:v>
                </c:pt>
                <c:pt idx="2" formatCode="0%">
                  <c:v>5.8999999999999997E-2</c:v>
                </c:pt>
                <c:pt idx="3" formatCode="0%">
                  <c:v>8.2000000000000003E-2</c:v>
                </c:pt>
                <c:pt idx="4" formatCode="0%">
                  <c:v>7.2999999999999995E-2</c:v>
                </c:pt>
                <c:pt idx="5" formatCode="0%">
                  <c:v>3.5999999999999997E-2</c:v>
                </c:pt>
                <c:pt idx="7" formatCode="0%">
                  <c:v>3.9E-2</c:v>
                </c:pt>
                <c:pt idx="8" formatCode="0%">
                  <c:v>0.126</c:v>
                </c:pt>
                <c:pt idx="9" formatCode="0%">
                  <c:v>6.6000000000000003E-2</c:v>
                </c:pt>
                <c:pt idx="10" formatCode="0%">
                  <c:v>0.114</c:v>
                </c:pt>
              </c:numCache>
            </c:numRef>
          </c:val>
        </c:ser>
        <c:dLbls>
          <c:showLegendKey val="0"/>
          <c:showVal val="0"/>
          <c:showCatName val="0"/>
          <c:showSerName val="0"/>
          <c:showPercent val="0"/>
          <c:showBubbleSize val="0"/>
        </c:dLbls>
        <c:gapWidth val="70"/>
        <c:overlap val="100"/>
        <c:axId val="109385600"/>
        <c:axId val="109387136"/>
      </c:barChart>
      <c:catAx>
        <c:axId val="109385600"/>
        <c:scaling>
          <c:orientation val="maxMin"/>
        </c:scaling>
        <c:delete val="0"/>
        <c:axPos val="l"/>
        <c:majorTickMark val="none"/>
        <c:minorTickMark val="none"/>
        <c:tickLblPos val="nextTo"/>
        <c:txPr>
          <a:bodyPr/>
          <a:lstStyle/>
          <a:p>
            <a:pPr algn="r">
              <a:defRPr sz="1000"/>
            </a:pPr>
            <a:endParaRPr lang="de-DE"/>
          </a:p>
        </c:txPr>
        <c:crossAx val="109387136"/>
        <c:crosses val="autoZero"/>
        <c:auto val="1"/>
        <c:lblAlgn val="ctr"/>
        <c:lblOffset val="100"/>
        <c:noMultiLvlLbl val="0"/>
      </c:catAx>
      <c:valAx>
        <c:axId val="109387136"/>
        <c:scaling>
          <c:orientation val="minMax"/>
        </c:scaling>
        <c:delete val="1"/>
        <c:axPos val="t"/>
        <c:numFmt formatCode="0%" sourceLinked="1"/>
        <c:majorTickMark val="out"/>
        <c:minorTickMark val="none"/>
        <c:tickLblPos val="nextTo"/>
        <c:crossAx val="109385600"/>
        <c:crosses val="autoZero"/>
        <c:crossBetween val="between"/>
      </c:valAx>
    </c:plotArea>
    <c:legend>
      <c:legendPos val="b"/>
      <c:layout>
        <c:manualLayout>
          <c:xMode val="edge"/>
          <c:yMode val="edge"/>
          <c:x val="0.24742474902639661"/>
          <c:y val="0.84262161390813972"/>
          <c:w val="0.73299784545770796"/>
          <c:h val="0.130794343128212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49206652618205"/>
          <c:y val="1.8825374980426742E-2"/>
          <c:w val="0.73185557321461514"/>
          <c:h val="0.81399560269686"/>
        </c:manualLayout>
      </c:layout>
      <c:barChart>
        <c:barDir val="bar"/>
        <c:grouping val="percentStacked"/>
        <c:varyColors val="0"/>
        <c:ser>
          <c:idx val="0"/>
          <c:order val="0"/>
          <c:tx>
            <c:strRef>
              <c:f>Tabelle1!$B$1</c:f>
              <c:strCache>
                <c:ptCount val="1"/>
                <c:pt idx="0">
                  <c:v>Oui</c:v>
                </c:pt>
              </c:strCache>
            </c:strRef>
          </c:tx>
          <c:spPr>
            <a:solidFill>
              <a:schemeClr val="accent1">
                <a:lumMod val="75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2">
                  <c:v>Mâle [1054]</c:v>
                </c:pt>
                <c:pt idx="3">
                  <c:v>Femelle [1038]</c:v>
                </c:pt>
                <c:pt idx="5">
                  <c:v>15-29 ans [477]</c:v>
                </c:pt>
                <c:pt idx="6">
                  <c:v>30-44 ans [569]</c:v>
                </c:pt>
                <c:pt idx="7">
                  <c:v>45-59 ans [621]</c:v>
                </c:pt>
                <c:pt idx="8">
                  <c:v>60-79 ans [425]</c:v>
                </c:pt>
              </c:strCache>
            </c:strRef>
          </c:cat>
          <c:val>
            <c:numRef>
              <c:f>Tabelle1!$B$2:$B$10</c:f>
              <c:numCache>
                <c:formatCode>General</c:formatCode>
                <c:ptCount val="9"/>
                <c:pt idx="0" formatCode="0%">
                  <c:v>0.90300000000000002</c:v>
                </c:pt>
                <c:pt idx="2" formatCode="0%">
                  <c:v>0.86699999999999999</c:v>
                </c:pt>
                <c:pt idx="3" formatCode="0%">
                  <c:v>0.94</c:v>
                </c:pt>
                <c:pt idx="5" formatCode="0%">
                  <c:v>0.77800000000000002</c:v>
                </c:pt>
                <c:pt idx="6" formatCode="0%">
                  <c:v>0.95</c:v>
                </c:pt>
                <c:pt idx="7" formatCode="0%">
                  <c:v>0.92400000000000004</c:v>
                </c:pt>
                <c:pt idx="8" formatCode="0%">
                  <c:v>0.96599999999999997</c:v>
                </c:pt>
              </c:numCache>
            </c:numRef>
          </c:val>
        </c:ser>
        <c:ser>
          <c:idx val="1"/>
          <c:order val="1"/>
          <c:tx>
            <c:strRef>
              <c:f>Tabelle1!$C$1</c:f>
              <c:strCache>
                <c:ptCount val="1"/>
                <c:pt idx="0">
                  <c:v>Non</c:v>
                </c:pt>
              </c:strCache>
            </c:strRef>
          </c:tx>
          <c:spPr>
            <a:solidFill>
              <a:schemeClr val="accent1">
                <a:lumMod val="60000"/>
                <a:lumOff val="40000"/>
              </a:schemeClr>
            </a:solidFill>
          </c:spPr>
          <c:invertIfNegative val="0"/>
          <c:dLbls>
            <c:txPr>
              <a:bodyPr/>
              <a:lstStyle/>
              <a:p>
                <a:pPr>
                  <a:defRPr sz="1000">
                    <a:solidFill>
                      <a:schemeClr val="bg1"/>
                    </a:solidFill>
                  </a:defRPr>
                </a:pPr>
                <a:endParaRPr lang="de-DE"/>
              </a:p>
            </c:txPr>
            <c:showLegendKey val="0"/>
            <c:showVal val="1"/>
            <c:showCatName val="0"/>
            <c:showSerName val="0"/>
            <c:showPercent val="0"/>
            <c:showBubbleSize val="0"/>
            <c:showLeaderLines val="0"/>
          </c:dLbls>
          <c:cat>
            <c:strRef>
              <c:f>Tabelle1!$A$2:$A$10</c:f>
              <c:strCache>
                <c:ptCount val="9"/>
                <c:pt idx="2">
                  <c:v>Mâle [1054]</c:v>
                </c:pt>
                <c:pt idx="3">
                  <c:v>Femelle [1038]</c:v>
                </c:pt>
                <c:pt idx="5">
                  <c:v>15-29 ans [477]</c:v>
                </c:pt>
                <c:pt idx="6">
                  <c:v>30-44 ans [569]</c:v>
                </c:pt>
                <c:pt idx="7">
                  <c:v>45-59 ans [621]</c:v>
                </c:pt>
                <c:pt idx="8">
                  <c:v>60-79 ans [425]</c:v>
                </c:pt>
              </c:strCache>
            </c:strRef>
          </c:cat>
          <c:val>
            <c:numRef>
              <c:f>Tabelle1!$C$2:$C$10</c:f>
              <c:numCache>
                <c:formatCode>General</c:formatCode>
                <c:ptCount val="9"/>
                <c:pt idx="0" formatCode="0%">
                  <c:v>9.1999999999999998E-2</c:v>
                </c:pt>
                <c:pt idx="2" formatCode="0%">
                  <c:v>0.128</c:v>
                </c:pt>
                <c:pt idx="3" formatCode="0%">
                  <c:v>5.6000000000000001E-2</c:v>
                </c:pt>
                <c:pt idx="5" formatCode="0%">
                  <c:v>0.21199999999999999</c:v>
                </c:pt>
                <c:pt idx="6" formatCode="0%">
                  <c:v>0.05</c:v>
                </c:pt>
                <c:pt idx="7" formatCode="0%">
                  <c:v>7.0999999999999994E-2</c:v>
                </c:pt>
                <c:pt idx="8" formatCode="0%">
                  <c:v>2.9000000000000001E-2</c:v>
                </c:pt>
              </c:numCache>
            </c:numRef>
          </c:val>
        </c:ser>
        <c:ser>
          <c:idx val="2"/>
          <c:order val="2"/>
          <c:tx>
            <c:strRef>
              <c:f>Tabelle1!$D$1</c:f>
              <c:strCache>
                <c:ptCount val="1"/>
                <c:pt idx="0">
                  <c:v>Je ne sais pas</c:v>
                </c:pt>
              </c:strCache>
            </c:strRef>
          </c:tx>
          <c:spPr>
            <a:solidFill>
              <a:schemeClr val="bg1">
                <a:lumMod val="75000"/>
              </a:schemeClr>
            </a:solidFill>
          </c:spPr>
          <c:invertIfNegative val="0"/>
          <c:cat>
            <c:strRef>
              <c:f>Tabelle1!$A$2:$A$10</c:f>
              <c:strCache>
                <c:ptCount val="9"/>
                <c:pt idx="2">
                  <c:v>Mâle [1054]</c:v>
                </c:pt>
                <c:pt idx="3">
                  <c:v>Femelle [1038]</c:v>
                </c:pt>
                <c:pt idx="5">
                  <c:v>15-29 ans [477]</c:v>
                </c:pt>
                <c:pt idx="6">
                  <c:v>30-44 ans [569]</c:v>
                </c:pt>
                <c:pt idx="7">
                  <c:v>45-59 ans [621]</c:v>
                </c:pt>
                <c:pt idx="8">
                  <c:v>60-79 ans [425]</c:v>
                </c:pt>
              </c:strCache>
            </c:strRef>
          </c:cat>
          <c:val>
            <c:numRef>
              <c:f>Tabelle1!$D$2:$D$10</c:f>
              <c:numCache>
                <c:formatCode>General</c:formatCode>
                <c:ptCount val="9"/>
                <c:pt idx="0" formatCode="0%">
                  <c:v>5.0000000000000001E-3</c:v>
                </c:pt>
                <c:pt idx="2" formatCode="0%">
                  <c:v>5.0000000000000001E-3</c:v>
                </c:pt>
                <c:pt idx="3" formatCode="0%">
                  <c:v>5.0000000000000001E-3</c:v>
                </c:pt>
                <c:pt idx="5" formatCode="0%">
                  <c:v>0.01</c:v>
                </c:pt>
                <c:pt idx="7" formatCode="0%">
                  <c:v>5.0000000000000001E-3</c:v>
                </c:pt>
                <c:pt idx="8" formatCode="0%">
                  <c:v>5.0000000000000001E-3</c:v>
                </c:pt>
              </c:numCache>
            </c:numRef>
          </c:val>
        </c:ser>
        <c:dLbls>
          <c:showLegendKey val="0"/>
          <c:showVal val="0"/>
          <c:showCatName val="0"/>
          <c:showSerName val="0"/>
          <c:showPercent val="0"/>
          <c:showBubbleSize val="0"/>
        </c:dLbls>
        <c:gapWidth val="70"/>
        <c:overlap val="100"/>
        <c:axId val="129836160"/>
        <c:axId val="129837696"/>
      </c:barChart>
      <c:catAx>
        <c:axId val="129836160"/>
        <c:scaling>
          <c:orientation val="maxMin"/>
        </c:scaling>
        <c:delete val="0"/>
        <c:axPos val="l"/>
        <c:majorTickMark val="none"/>
        <c:minorTickMark val="none"/>
        <c:tickLblPos val="nextTo"/>
        <c:txPr>
          <a:bodyPr/>
          <a:lstStyle/>
          <a:p>
            <a:pPr algn="r">
              <a:defRPr sz="1000"/>
            </a:pPr>
            <a:endParaRPr lang="de-DE"/>
          </a:p>
        </c:txPr>
        <c:crossAx val="129837696"/>
        <c:crosses val="autoZero"/>
        <c:auto val="1"/>
        <c:lblAlgn val="ctr"/>
        <c:lblOffset val="100"/>
        <c:noMultiLvlLbl val="0"/>
      </c:catAx>
      <c:valAx>
        <c:axId val="129837696"/>
        <c:scaling>
          <c:orientation val="minMax"/>
        </c:scaling>
        <c:delete val="1"/>
        <c:axPos val="t"/>
        <c:numFmt formatCode="0%" sourceLinked="1"/>
        <c:majorTickMark val="out"/>
        <c:minorTickMark val="none"/>
        <c:tickLblPos val="nextTo"/>
        <c:crossAx val="129836160"/>
        <c:crosses val="autoZero"/>
        <c:crossBetween val="between"/>
      </c:valAx>
    </c:plotArea>
    <c:legend>
      <c:legendPos val="b"/>
      <c:layout>
        <c:manualLayout>
          <c:xMode val="edge"/>
          <c:yMode val="edge"/>
          <c:x val="0.24742474902639661"/>
          <c:y val="0.84262161390813972"/>
          <c:w val="0.73299784545770796"/>
          <c:h val="0.11464928678895807"/>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Grafik 4" descr="SRG_SSR02.gif"/>
          <p:cNvPicPr>
            <a:picLocks noChangeAspect="1"/>
          </p:cNvPicPr>
          <p:nvPr/>
        </p:nvPicPr>
        <p:blipFill>
          <a:blip r:embed="rId2" cstate="print"/>
          <a:stretch>
            <a:fillRect/>
          </a:stretch>
        </p:blipFill>
        <p:spPr>
          <a:xfrm>
            <a:off x="364754" y="9375177"/>
            <a:ext cx="859212" cy="324426"/>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522" y="9543253"/>
            <a:ext cx="1330400" cy="156350"/>
          </a:xfrm>
          <a:prstGeom prst="rect">
            <a:avLst/>
          </a:prstGeom>
        </p:spPr>
      </p:pic>
    </p:spTree>
    <p:extLst>
      <p:ext uri="{BB962C8B-B14F-4D97-AF65-F5344CB8AC3E}">
        <p14:creationId xmlns:p14="http://schemas.microsoft.com/office/powerpoint/2010/main" val="2984285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364753" y="4715907"/>
            <a:ext cx="6068169" cy="1308050"/>
          </a:xfrm>
          <a:prstGeom prst="rect">
            <a:avLst/>
          </a:prstGeom>
        </p:spPr>
        <p:txBody>
          <a:bodyPr vert="horz" wrap="square" lIns="0" tIns="0" rIns="0" bIns="0" rtlCol="0" anchor="t" anchorCtr="0">
            <a:spAutoFit/>
          </a:bodyPr>
          <a:lstStyle/>
          <a:p>
            <a:pPr lvl="0"/>
            <a:r>
              <a:rPr lang="fr-CH" noProof="0" smtClean="0"/>
              <a:t>Textmasterformate durch Klicken bearbeiten</a:t>
            </a:r>
          </a:p>
          <a:p>
            <a:pPr lvl="1"/>
            <a:r>
              <a:rPr lang="fr-CH" noProof="0" smtClean="0"/>
              <a:t>Zweite Ebene</a:t>
            </a:r>
          </a:p>
          <a:p>
            <a:pPr lvl="2"/>
            <a:r>
              <a:rPr lang="fr-CH" noProof="0" smtClean="0"/>
              <a:t>Dritte Ebene</a:t>
            </a:r>
          </a:p>
          <a:p>
            <a:pPr lvl="3"/>
            <a:r>
              <a:rPr lang="fr-CH" noProof="0" smtClean="0"/>
              <a:t>Vierte Ebene</a:t>
            </a:r>
          </a:p>
          <a:p>
            <a:pPr lvl="4"/>
            <a:r>
              <a:rPr lang="fr-CH" noProof="0" smtClean="0"/>
              <a:t>Fünfte Ebene</a:t>
            </a:r>
            <a:endParaRPr lang="fr-CH" noProof="0"/>
          </a:p>
        </p:txBody>
      </p:sp>
      <p:pic>
        <p:nvPicPr>
          <p:cNvPr id="6" name="Grafik 5" descr="SRG_SSR02.gif"/>
          <p:cNvPicPr>
            <a:picLocks noChangeAspect="1"/>
          </p:cNvPicPr>
          <p:nvPr/>
        </p:nvPicPr>
        <p:blipFill>
          <a:blip r:embed="rId2" cstate="print"/>
          <a:stretch>
            <a:fillRect/>
          </a:stretch>
        </p:blipFill>
        <p:spPr>
          <a:xfrm>
            <a:off x="364754" y="9375177"/>
            <a:ext cx="859212" cy="324426"/>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522" y="9543253"/>
            <a:ext cx="1330400" cy="156350"/>
          </a:xfrm>
          <a:prstGeom prst="rect">
            <a:avLst/>
          </a:prstGeom>
        </p:spPr>
      </p:pic>
    </p:spTree>
    <p:extLst>
      <p:ext uri="{BB962C8B-B14F-4D97-AF65-F5344CB8AC3E}">
        <p14:creationId xmlns:p14="http://schemas.microsoft.com/office/powerpoint/2010/main" val="170629777"/>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lang="de-DE" sz="1400" b="1" kern="1200" noProof="0" smtClean="0">
        <a:solidFill>
          <a:schemeClr val="accent3"/>
        </a:solidFill>
        <a:latin typeface="+mn-lt"/>
        <a:ea typeface="+mn-ea"/>
        <a:cs typeface="+mn-cs"/>
      </a:defRPr>
    </a:lvl1pPr>
    <a:lvl2pPr marL="0" indent="0" algn="l" defTabSz="914400" rtl="0" eaLnBrk="1" latinLnBrk="0" hangingPunct="1">
      <a:spcBef>
        <a:spcPts val="600"/>
      </a:spcBef>
      <a:defRPr lang="de-DE" sz="1400" b="0" kern="1200" noProof="0" smtClean="0">
        <a:solidFill>
          <a:schemeClr val="accent3"/>
        </a:solidFill>
        <a:latin typeface="+mn-lt"/>
        <a:ea typeface="+mn-ea"/>
        <a:cs typeface="+mn-cs"/>
      </a:defRPr>
    </a:lvl2pPr>
    <a:lvl3pPr marL="177800" indent="-177800" algn="l" defTabSz="914400" rtl="0" eaLnBrk="1" latinLnBrk="0" hangingPunct="1">
      <a:spcBef>
        <a:spcPts val="600"/>
      </a:spcBef>
      <a:buClr>
        <a:schemeClr val="accent1"/>
      </a:buClr>
      <a:buFont typeface="Wingdings" pitchFamily="2" charset="2"/>
      <a:buChar char="§"/>
      <a:defRPr lang="de-DE" sz="1400" b="0" kern="1200" noProof="0" smtClean="0">
        <a:solidFill>
          <a:schemeClr val="accent3"/>
        </a:solidFill>
        <a:latin typeface="+mn-lt"/>
        <a:ea typeface="+mn-ea"/>
        <a:cs typeface="+mn-cs"/>
      </a:defRPr>
    </a:lvl3pPr>
    <a:lvl4pPr marL="446088" indent="-268288" algn="l" defTabSz="914400" rtl="0" eaLnBrk="1" latinLnBrk="0" hangingPunct="1">
      <a:spcBef>
        <a:spcPts val="300"/>
      </a:spcBef>
      <a:buClr>
        <a:schemeClr val="accent3"/>
      </a:buClr>
      <a:buFont typeface="Arial" pitchFamily="34" charset="0"/>
      <a:buChar char="–"/>
      <a:defRPr lang="de-DE" sz="1400" b="0" kern="1200" noProof="0" smtClean="0">
        <a:solidFill>
          <a:schemeClr val="accent3"/>
        </a:solidFill>
        <a:latin typeface="+mn-lt"/>
        <a:ea typeface="+mn-ea"/>
        <a:cs typeface="+mn-cs"/>
      </a:defRPr>
    </a:lvl4pPr>
    <a:lvl5pPr marL="623888" indent="-177800" algn="l" defTabSz="914400" rtl="0" eaLnBrk="1" latinLnBrk="0" hangingPunct="1">
      <a:spcBef>
        <a:spcPts val="300"/>
      </a:spcBef>
      <a:buClr>
        <a:schemeClr val="accent3"/>
      </a:buClr>
      <a:buFont typeface="Wingdings" pitchFamily="2" charset="2"/>
      <a:buChar char="§"/>
      <a:defRPr lang="de-DE" sz="1400" b="0" kern="1200" noProof="0">
        <a:solidFill>
          <a:schemeClr val="accent3"/>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a:xfrm>
            <a:off x="3850443" y="9430091"/>
            <a:ext cx="2945659" cy="496411"/>
          </a:xfrm>
          <a:prstGeom prst="rect">
            <a:avLst/>
          </a:prstGeom>
        </p:spPr>
        <p:txBody>
          <a:bodyPr/>
          <a:lstStyle/>
          <a:p>
            <a:fld id="{DF1FBD1D-85C2-49D4-8ADC-0C53361C4CC0}" type="slidenum">
              <a:rPr lang="de-DE" smtClean="0"/>
              <a:pPr/>
              <a:t>1</a:t>
            </a:fld>
            <a:endParaRPr lang="de-DE"/>
          </a:p>
        </p:txBody>
      </p:sp>
    </p:spTree>
    <p:extLst>
      <p:ext uri="{BB962C8B-B14F-4D97-AF65-F5344CB8AC3E}">
        <p14:creationId xmlns:p14="http://schemas.microsoft.com/office/powerpoint/2010/main" val="16012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3525" cy="3722687"/>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3525" cy="3722687"/>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a:xfrm>
            <a:off x="3850443" y="9430091"/>
            <a:ext cx="2945659" cy="496411"/>
          </a:xfrm>
          <a:prstGeom prst="rect">
            <a:avLst/>
          </a:prstGeom>
        </p:spPr>
        <p:txBody>
          <a:bodyPr/>
          <a:lstStyle/>
          <a:p>
            <a:fld id="{DF1FBD1D-85C2-49D4-8ADC-0C53361C4CC0}" type="slidenum">
              <a:rPr lang="de-DE" smtClean="0"/>
              <a:pPr/>
              <a:t>2</a:t>
            </a:fld>
            <a:endParaRPr lang="de-DE"/>
          </a:p>
        </p:txBody>
      </p:sp>
    </p:spTree>
    <p:extLst>
      <p:ext uri="{BB962C8B-B14F-4D97-AF65-F5344CB8AC3E}">
        <p14:creationId xmlns:p14="http://schemas.microsoft.com/office/powerpoint/2010/main" val="3732449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3525" cy="3722687"/>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528237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2565" y="3607833"/>
            <a:ext cx="8575900" cy="430887"/>
          </a:xfrm>
        </p:spPr>
        <p:txBody>
          <a:bodyPr wrap="square" lIns="0" tIns="0" rIns="0" bIns="0" anchor="b" anchorCtr="0">
            <a:spAutoFit/>
          </a:bodyPr>
          <a:lstStyle>
            <a:lvl1pPr algn="l">
              <a:defRPr sz="2800" b="1">
                <a:solidFill>
                  <a:schemeClr val="accent2"/>
                </a:solidFill>
              </a:defRPr>
            </a:lvl1pPr>
          </a:lstStyle>
          <a:p>
            <a:r>
              <a:rPr lang="de-DE" noProof="0" smtClean="0"/>
              <a:t>Titelmasterformat durch Klicken bearbeiten</a:t>
            </a:r>
            <a:endParaRPr lang="de-CH" noProof="0"/>
          </a:p>
        </p:txBody>
      </p:sp>
      <p:sp>
        <p:nvSpPr>
          <p:cNvPr id="3" name="Untertitel 2"/>
          <p:cNvSpPr>
            <a:spLocks noGrp="1"/>
          </p:cNvSpPr>
          <p:nvPr>
            <p:ph type="subTitle" idx="1"/>
          </p:nvPr>
        </p:nvSpPr>
        <p:spPr>
          <a:xfrm>
            <a:off x="512565" y="4148236"/>
            <a:ext cx="8575901" cy="307777"/>
          </a:xfrm>
        </p:spPr>
        <p:txBody>
          <a:bodyPr wrap="square" lIns="0" tIns="0" rIns="0" bIns="0">
            <a:spAutoFit/>
          </a:bodyPr>
          <a:lstStyle>
            <a:lvl1pPr marL="0" indent="0" algn="l">
              <a:buNone/>
              <a:defRPr sz="2000">
                <a:solidFill>
                  <a:srgbClr val="7878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CH" noProof="0"/>
          </a:p>
        </p:txBody>
      </p:sp>
      <p:pic>
        <p:nvPicPr>
          <p:cNvPr id="8" name="Grafik 7" descr="SRG_SSR02.gif"/>
          <p:cNvPicPr>
            <a:picLocks noChangeAspect="1"/>
          </p:cNvPicPr>
          <p:nvPr userDrawn="1"/>
        </p:nvPicPr>
        <p:blipFill>
          <a:blip r:embed="rId2" cstate="print"/>
          <a:stretch>
            <a:fillRect/>
          </a:stretch>
        </p:blipFill>
        <p:spPr>
          <a:xfrm>
            <a:off x="518400" y="5534659"/>
            <a:ext cx="866837" cy="298800"/>
          </a:xfrm>
          <a:prstGeom prst="rect">
            <a:avLst/>
          </a:prstGeom>
        </p:spPr>
      </p:pic>
      <p:sp>
        <p:nvSpPr>
          <p:cNvPr id="11" name="Textplatzhalter 5"/>
          <p:cNvSpPr>
            <a:spLocks noGrp="1"/>
          </p:cNvSpPr>
          <p:nvPr>
            <p:ph type="body" sz="quarter" idx="10" hasCustomPrompt="1"/>
          </p:nvPr>
        </p:nvSpPr>
        <p:spPr>
          <a:xfrm>
            <a:off x="9089169" y="5464816"/>
            <a:ext cx="1137600" cy="123111"/>
          </a:xfrm>
        </p:spPr>
        <p:txBody>
          <a:bodyPr wrap="square" lIns="0" tIns="0" rIns="0" bIns="0" anchor="t" anchorCtr="0">
            <a:spAutoFit/>
          </a:bodyPr>
          <a:lstStyle>
            <a:lvl1pPr marL="342900" indent="-342900">
              <a:buNone/>
              <a:defRPr kumimoji="0" lang="de-DE" sz="800" i="0" u="none" strike="noStrike" cap="none" spc="0" normalizeH="0" baseline="0" dirty="0" smtClean="0">
                <a:ln>
                  <a:noFill/>
                </a:ln>
                <a:solidFill>
                  <a:srgbClr val="787878"/>
                </a:solidFill>
                <a:effectLst/>
                <a:uLnTx/>
                <a:uFillTx/>
              </a:defRPr>
            </a:lvl1pPr>
            <a:lvl2pPr>
              <a:defRPr lang="de-DE" sz="1800" dirty="0" smtClean="0">
                <a:solidFill>
                  <a:schemeClr val="tx1"/>
                </a:solidFill>
              </a:defRPr>
            </a:lvl2pPr>
            <a:lvl3pPr>
              <a:defRPr lang="de-DE" sz="1800" dirty="0" smtClean="0">
                <a:solidFill>
                  <a:schemeClr val="tx1"/>
                </a:solidFill>
              </a:defRPr>
            </a:lvl3pPr>
            <a:lvl4pPr>
              <a:defRPr lang="de-DE" sz="1800" dirty="0" smtClean="0">
                <a:solidFill>
                  <a:schemeClr val="tx1"/>
                </a:solidFill>
              </a:defRPr>
            </a:lvl4pPr>
            <a:lvl5pPr>
              <a:defRPr lang="de-DE" sz="1800" dirty="0">
                <a:solidFill>
                  <a:schemeClr val="tx1"/>
                </a:solidFill>
              </a:defRPr>
            </a:lvl5pPr>
          </a:lstStyle>
          <a:p>
            <a:pPr marL="0" marR="0" lvl="0" indent="0" fontAlgn="auto">
              <a:lnSpc>
                <a:spcPct val="100000"/>
              </a:lnSpc>
              <a:spcAft>
                <a:spcPts val="0"/>
              </a:spcAft>
              <a:buClrTx/>
              <a:buSzTx/>
              <a:tabLst/>
            </a:pPr>
            <a:r>
              <a:rPr lang="de-DE" dirty="0" smtClean="0"/>
              <a:t>Dokumentenlenkung</a:t>
            </a:r>
          </a:p>
        </p:txBody>
      </p:sp>
      <p:pic>
        <p:nvPicPr>
          <p:cNvPr id="9" name="Picture 2" descr="C:\screenmakers\Kunden\Schweizer_Fernsehen\Bucher Masteranpasssung FEB 2015\2015_02_SRG_Powerpoint_Titelbild_mh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0"/>
            <a:ext cx="10691998" cy="29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a:xfrm>
            <a:off x="511095" y="601020"/>
            <a:ext cx="9660018" cy="430887"/>
          </a:xfrm>
        </p:spPr>
        <p:txBody>
          <a:bodyPr wrap="square" lIns="0" tIns="0" rIns="0" bIns="0" anchor="b" anchorCtr="0">
            <a:spAutoFit/>
          </a:bodyPr>
          <a:lstStyle>
            <a:lvl1pPr algn="l">
              <a:defRPr sz="2800" b="1">
                <a:solidFill>
                  <a:schemeClr val="accent2"/>
                </a:solidFill>
              </a:defRPr>
            </a:lvl1pPr>
          </a:lstStyle>
          <a:p>
            <a:r>
              <a:rPr lang="de-DE" noProof="0" smtClean="0"/>
              <a:t>Titelmasterformat durch Klicken bearbeiten</a:t>
            </a:r>
            <a:endParaRPr lang="de-CH" noProof="0"/>
          </a:p>
        </p:txBody>
      </p:sp>
      <p:sp>
        <p:nvSpPr>
          <p:cNvPr id="3" name="Inhaltsplatzhalter 2"/>
          <p:cNvSpPr>
            <a:spLocks noGrp="1"/>
          </p:cNvSpPr>
          <p:nvPr>
            <p:ph idx="1"/>
          </p:nvPr>
        </p:nvSpPr>
        <p:spPr>
          <a:xfrm>
            <a:off x="511095" y="1214550"/>
            <a:ext cx="9660018" cy="1846659"/>
          </a:xfrm>
        </p:spPr>
        <p:txBody>
          <a:bodyPr wrap="square" lIns="0" tIns="0" rIns="0" bIns="0" anchor="t" anchorCtr="0">
            <a:spAutoFit/>
          </a:bodyPr>
          <a:lstStyle>
            <a:lvl1pPr marL="0" indent="0">
              <a:lnSpc>
                <a:spcPct val="105000"/>
              </a:lnSpc>
              <a:spcBef>
                <a:spcPts val="1200"/>
              </a:spcBef>
              <a:buFontTx/>
              <a:buNone/>
              <a:defRPr sz="2000" b="1">
                <a:solidFill>
                  <a:schemeClr val="accent3"/>
                </a:solidFill>
              </a:defRPr>
            </a:lvl1pPr>
            <a:lvl2pPr marL="0" indent="0">
              <a:lnSpc>
                <a:spcPct val="105000"/>
              </a:lnSpc>
              <a:spcBef>
                <a:spcPts val="600"/>
              </a:spcBef>
              <a:buFontTx/>
              <a:buNone/>
              <a:defRPr sz="2000">
                <a:solidFill>
                  <a:schemeClr val="accent3"/>
                </a:solidFill>
              </a:defRPr>
            </a:lvl2pPr>
            <a:lvl3pPr marL="182563" indent="-182563">
              <a:lnSpc>
                <a:spcPct val="105000"/>
              </a:lnSpc>
              <a:spcBef>
                <a:spcPts val="600"/>
              </a:spcBef>
              <a:buClr>
                <a:schemeClr val="accent1"/>
              </a:buClr>
              <a:buFont typeface="Wingdings" pitchFamily="2" charset="2"/>
              <a:buChar char="§"/>
              <a:defRPr sz="2000">
                <a:solidFill>
                  <a:schemeClr val="accent3"/>
                </a:solidFill>
              </a:defRPr>
            </a:lvl3pPr>
            <a:lvl4pPr marL="446088" indent="-249238">
              <a:lnSpc>
                <a:spcPct val="105000"/>
              </a:lnSpc>
              <a:spcBef>
                <a:spcPts val="300"/>
              </a:spcBef>
              <a:defRPr sz="2000">
                <a:solidFill>
                  <a:schemeClr val="accent3"/>
                </a:solidFill>
              </a:defRPr>
            </a:lvl4pPr>
            <a:lvl5pPr marL="628650" indent="-190500">
              <a:lnSpc>
                <a:spcPct val="105000"/>
              </a:lnSpc>
              <a:spcBef>
                <a:spcPts val="300"/>
              </a:spcBef>
              <a:buClr>
                <a:schemeClr val="accent3"/>
              </a:buClr>
              <a:buFont typeface="Wingdings" pitchFamily="2" charset="2"/>
              <a:buChar char="§"/>
              <a:defRPr sz="2000">
                <a:solidFill>
                  <a:schemeClr val="accent3"/>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pic>
        <p:nvPicPr>
          <p:cNvPr id="7" name="Grafik 6" descr="SRG_SSR02.gif"/>
          <p:cNvPicPr>
            <a:picLocks noChangeAspect="1"/>
          </p:cNvPicPr>
          <p:nvPr userDrawn="1"/>
        </p:nvPicPr>
        <p:blipFill>
          <a:blip r:embed="rId2" cstate="print"/>
          <a:stretch>
            <a:fillRect/>
          </a:stretch>
        </p:blipFill>
        <p:spPr>
          <a:xfrm>
            <a:off x="518400" y="5534659"/>
            <a:ext cx="866837" cy="298800"/>
          </a:xfrm>
          <a:prstGeom prst="rect">
            <a:avLst/>
          </a:prstGeom>
        </p:spPr>
      </p:pic>
      <p:sp>
        <p:nvSpPr>
          <p:cNvPr id="8" name="Foliennummernplatzhalter 5"/>
          <p:cNvSpPr txBox="1">
            <a:spLocks/>
          </p:cNvSpPr>
          <p:nvPr userDrawn="1"/>
        </p:nvSpPr>
        <p:spPr>
          <a:xfrm>
            <a:off x="10296017" y="5680668"/>
            <a:ext cx="269306" cy="161583"/>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090F702-021F-462F-8A1C-57C3C6B01C39}" type="slidenum">
              <a:rPr lang="de-CH" sz="1050" noProof="0" smtClean="0">
                <a:solidFill>
                  <a:schemeClr val="accent2"/>
                </a:solidFill>
              </a:rPr>
              <a:pPr algn="ctr"/>
              <a:t>‹Nr.›</a:t>
            </a:fld>
            <a:endParaRPr lang="de-CH" sz="1050" noProof="0">
              <a:solidFill>
                <a:schemeClr val="accent2"/>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wrap="square" lIns="0" tIns="0" rIns="0" bIns="0" anchor="b" anchorCtr="0">
            <a:spAutoFit/>
          </a:bodyPr>
          <a:lstStyle>
            <a:lvl1pPr algn="l">
              <a:defRPr sz="2800" b="1">
                <a:solidFill>
                  <a:schemeClr val="accent2"/>
                </a:solidFill>
              </a:defRPr>
            </a:lvl1pPr>
          </a:lstStyle>
          <a:p>
            <a:r>
              <a:rPr lang="de-DE" noProof="0" smtClean="0"/>
              <a:t>Titelmasterformat durch Klicken bearbeiten</a:t>
            </a:r>
            <a:endParaRPr lang="de-CH" noProof="0"/>
          </a:p>
        </p:txBody>
      </p:sp>
      <p:pic>
        <p:nvPicPr>
          <p:cNvPr id="6" name="Grafik 5" descr="SRG_SSR02.gif"/>
          <p:cNvPicPr>
            <a:picLocks noChangeAspect="1"/>
          </p:cNvPicPr>
          <p:nvPr userDrawn="1"/>
        </p:nvPicPr>
        <p:blipFill>
          <a:blip r:embed="rId2" cstate="print"/>
          <a:stretch>
            <a:fillRect/>
          </a:stretch>
        </p:blipFill>
        <p:spPr>
          <a:xfrm>
            <a:off x="518400" y="5534659"/>
            <a:ext cx="866837" cy="298800"/>
          </a:xfrm>
          <a:prstGeom prst="rect">
            <a:avLst/>
          </a:prstGeom>
        </p:spPr>
      </p:pic>
      <p:sp>
        <p:nvSpPr>
          <p:cNvPr id="7" name="Foliennummernplatzhalter 5"/>
          <p:cNvSpPr txBox="1">
            <a:spLocks/>
          </p:cNvSpPr>
          <p:nvPr userDrawn="1"/>
        </p:nvSpPr>
        <p:spPr>
          <a:xfrm>
            <a:off x="10296017" y="5680668"/>
            <a:ext cx="269306" cy="161583"/>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090F702-021F-462F-8A1C-57C3C6B01C39}" type="slidenum">
              <a:rPr lang="de-CH" sz="1050" noProof="0" smtClean="0">
                <a:solidFill>
                  <a:schemeClr val="accent2"/>
                </a:solidFill>
              </a:rPr>
              <a:pPr algn="ctr"/>
              <a:t>‹Nr.›</a:t>
            </a:fld>
            <a:endParaRPr lang="de-CH" sz="1050" noProof="0">
              <a:solidFill>
                <a:schemeClr val="accent2"/>
              </a:solidFill>
            </a:endParaRPr>
          </a:p>
        </p:txBody>
      </p:sp>
      <p:sp>
        <p:nvSpPr>
          <p:cNvPr id="5" name="Textfeld 4"/>
          <p:cNvSpPr txBox="1"/>
          <p:nvPr userDrawn="1"/>
        </p:nvSpPr>
        <p:spPr>
          <a:xfrm>
            <a:off x="2410058" y="5642336"/>
            <a:ext cx="3869829" cy="253916"/>
          </a:xfrm>
          <a:prstGeom prst="rect">
            <a:avLst/>
          </a:prstGeom>
          <a:noFill/>
        </p:spPr>
        <p:txBody>
          <a:bodyPr wrap="square" rtlCol="0">
            <a:spAutoFit/>
          </a:bodyPr>
          <a:lstStyle/>
          <a:p>
            <a:r>
              <a:rPr lang="de-CH" sz="1050" kern="1200" dirty="0" err="1" smtClean="0">
                <a:solidFill>
                  <a:schemeClr val="accent2"/>
                </a:solidFill>
                <a:latin typeface="+mn-lt"/>
                <a:ea typeface="+mn-ea"/>
                <a:cs typeface="+mn-cs"/>
              </a:rPr>
              <a:t>Dataland</a:t>
            </a:r>
            <a:r>
              <a:rPr lang="de-CH" sz="1050" kern="1200" dirty="0" smtClean="0">
                <a:solidFill>
                  <a:schemeClr val="accent2"/>
                </a:solidFill>
                <a:latin typeface="+mn-lt"/>
                <a:ea typeface="+mn-ea"/>
                <a:cs typeface="+mn-cs"/>
              </a:rPr>
              <a:t> </a:t>
            </a:r>
            <a:r>
              <a:rPr lang="de-CH" sz="1050" kern="1200" dirty="0" err="1" smtClean="0">
                <a:solidFill>
                  <a:schemeClr val="accent2"/>
                </a:solidFill>
                <a:latin typeface="+mn-lt"/>
                <a:ea typeface="+mn-ea"/>
                <a:cs typeface="+mn-cs"/>
              </a:rPr>
              <a:t>septembre</a:t>
            </a:r>
            <a:r>
              <a:rPr lang="de-CH" sz="1050" kern="1200" dirty="0" smtClean="0">
                <a:solidFill>
                  <a:schemeClr val="accent2"/>
                </a:solidFill>
                <a:latin typeface="+mn-lt"/>
                <a:ea typeface="+mn-ea"/>
                <a:cs typeface="+mn-cs"/>
              </a:rPr>
              <a:t> 2018</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p:nvPr>
        </p:nvSpPr>
        <p:spPr>
          <a:xfrm>
            <a:off x="511095" y="601020"/>
            <a:ext cx="9660018" cy="430887"/>
          </a:xfrm>
        </p:spPr>
        <p:txBody>
          <a:bodyPr wrap="square" lIns="0" tIns="0" rIns="0" bIns="0" anchor="b" anchorCtr="0">
            <a:spAutoFit/>
          </a:bodyPr>
          <a:lstStyle>
            <a:lvl1pPr algn="l">
              <a:defRPr sz="2800" b="1">
                <a:solidFill>
                  <a:schemeClr val="accent2"/>
                </a:solidFill>
              </a:defRPr>
            </a:lvl1pPr>
          </a:lstStyle>
          <a:p>
            <a:r>
              <a:rPr lang="de-DE" noProof="0" smtClean="0"/>
              <a:t>Titelmasterformat durch Klicken bearbeiten</a:t>
            </a:r>
            <a:endParaRPr lang="de-CH" noProof="0"/>
          </a:p>
        </p:txBody>
      </p:sp>
      <p:sp>
        <p:nvSpPr>
          <p:cNvPr id="3" name="Inhaltsplatzhalter 2"/>
          <p:cNvSpPr>
            <a:spLocks noGrp="1"/>
          </p:cNvSpPr>
          <p:nvPr>
            <p:ph idx="1"/>
          </p:nvPr>
        </p:nvSpPr>
        <p:spPr>
          <a:xfrm>
            <a:off x="511095" y="1214550"/>
            <a:ext cx="5904000" cy="1846659"/>
          </a:xfrm>
        </p:spPr>
        <p:txBody>
          <a:bodyPr wrap="square" lIns="0" tIns="0" rIns="0" bIns="0" anchor="t" anchorCtr="0">
            <a:spAutoFit/>
          </a:bodyPr>
          <a:lstStyle>
            <a:lvl1pPr marL="0" indent="0">
              <a:lnSpc>
                <a:spcPct val="105000"/>
              </a:lnSpc>
              <a:spcBef>
                <a:spcPts val="1200"/>
              </a:spcBef>
              <a:buFontTx/>
              <a:buNone/>
              <a:defRPr sz="2000" b="1">
                <a:solidFill>
                  <a:schemeClr val="accent3"/>
                </a:solidFill>
              </a:defRPr>
            </a:lvl1pPr>
            <a:lvl2pPr marL="0" indent="0">
              <a:lnSpc>
                <a:spcPct val="105000"/>
              </a:lnSpc>
              <a:spcBef>
                <a:spcPts val="600"/>
              </a:spcBef>
              <a:buFontTx/>
              <a:buNone/>
              <a:defRPr sz="2000">
                <a:solidFill>
                  <a:schemeClr val="accent3"/>
                </a:solidFill>
              </a:defRPr>
            </a:lvl2pPr>
            <a:lvl3pPr marL="182563" indent="-182563">
              <a:lnSpc>
                <a:spcPct val="105000"/>
              </a:lnSpc>
              <a:spcBef>
                <a:spcPts val="600"/>
              </a:spcBef>
              <a:buClr>
                <a:schemeClr val="accent1"/>
              </a:buClr>
              <a:buFont typeface="Wingdings" pitchFamily="2" charset="2"/>
              <a:buChar char="§"/>
              <a:defRPr sz="2000">
                <a:solidFill>
                  <a:schemeClr val="accent3"/>
                </a:solidFill>
              </a:defRPr>
            </a:lvl3pPr>
            <a:lvl4pPr marL="446088" indent="-249238">
              <a:lnSpc>
                <a:spcPct val="105000"/>
              </a:lnSpc>
              <a:spcBef>
                <a:spcPts val="300"/>
              </a:spcBef>
              <a:defRPr sz="2000">
                <a:solidFill>
                  <a:schemeClr val="accent3"/>
                </a:solidFill>
              </a:defRPr>
            </a:lvl4pPr>
            <a:lvl5pPr marL="628650" indent="-190500">
              <a:lnSpc>
                <a:spcPct val="105000"/>
              </a:lnSpc>
              <a:spcBef>
                <a:spcPts val="300"/>
              </a:spcBef>
              <a:buClr>
                <a:schemeClr val="accent3"/>
              </a:buClr>
              <a:buFont typeface="Wingdings" pitchFamily="2" charset="2"/>
              <a:buChar char="§"/>
              <a:defRPr sz="2000">
                <a:solidFill>
                  <a:schemeClr val="accent3"/>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9" name="Bildplatzhalter 8"/>
          <p:cNvSpPr>
            <a:spLocks noGrp="1"/>
          </p:cNvSpPr>
          <p:nvPr>
            <p:ph type="pic" sz="quarter" idx="10"/>
          </p:nvPr>
        </p:nvSpPr>
        <p:spPr>
          <a:xfrm>
            <a:off x="6619875" y="1279525"/>
            <a:ext cx="3535200" cy="3740400"/>
          </a:xfrm>
          <a:solidFill>
            <a:schemeClr val="accent5"/>
          </a:solidFill>
        </p:spPr>
        <p:txBody>
          <a:bodyPr>
            <a:normAutofit/>
          </a:bodyPr>
          <a:lstStyle>
            <a:lvl1pPr>
              <a:buNone/>
              <a:defRPr sz="900"/>
            </a:lvl1pPr>
          </a:lstStyle>
          <a:p>
            <a:r>
              <a:rPr lang="de-DE" noProof="0" smtClean="0"/>
              <a:t>Bild durch Klicken auf Symbol hinzufügen</a:t>
            </a:r>
            <a:endParaRPr lang="de-CH" noProof="0"/>
          </a:p>
        </p:txBody>
      </p:sp>
      <p:pic>
        <p:nvPicPr>
          <p:cNvPr id="8" name="Grafik 7" descr="SRG_SSR02.gif"/>
          <p:cNvPicPr>
            <a:picLocks noChangeAspect="1"/>
          </p:cNvPicPr>
          <p:nvPr userDrawn="1"/>
        </p:nvPicPr>
        <p:blipFill>
          <a:blip r:embed="rId2" cstate="print"/>
          <a:stretch>
            <a:fillRect/>
          </a:stretch>
        </p:blipFill>
        <p:spPr>
          <a:xfrm>
            <a:off x="518400" y="5534659"/>
            <a:ext cx="866837" cy="298800"/>
          </a:xfrm>
          <a:prstGeom prst="rect">
            <a:avLst/>
          </a:prstGeom>
        </p:spPr>
      </p:pic>
      <p:sp>
        <p:nvSpPr>
          <p:cNvPr id="10" name="Foliennummernplatzhalter 5"/>
          <p:cNvSpPr txBox="1">
            <a:spLocks/>
          </p:cNvSpPr>
          <p:nvPr userDrawn="1"/>
        </p:nvSpPr>
        <p:spPr>
          <a:xfrm>
            <a:off x="10296017" y="5680668"/>
            <a:ext cx="269306" cy="161583"/>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090F702-021F-462F-8A1C-57C3C6B01C39}" type="slidenum">
              <a:rPr lang="de-CH" sz="1050" noProof="0" smtClean="0">
                <a:solidFill>
                  <a:schemeClr val="accent2"/>
                </a:solidFill>
              </a:rPr>
              <a:pPr algn="ctr"/>
              <a:t>‹Nr.›</a:t>
            </a:fld>
            <a:endParaRPr lang="de-CH" sz="1050" noProof="0">
              <a:solidFill>
                <a:schemeClr val="accent2"/>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p:cNvSpPr>
            <a:spLocks noGrp="1"/>
          </p:cNvSpPr>
          <p:nvPr>
            <p:ph type="title"/>
          </p:nvPr>
        </p:nvSpPr>
        <p:spPr>
          <a:xfrm>
            <a:off x="511095" y="601020"/>
            <a:ext cx="9660018" cy="430887"/>
          </a:xfrm>
        </p:spPr>
        <p:txBody>
          <a:bodyPr wrap="square" lIns="0" tIns="0" rIns="0" bIns="0" anchor="b" anchorCtr="0">
            <a:spAutoFit/>
          </a:bodyPr>
          <a:lstStyle>
            <a:lvl1pPr algn="l">
              <a:defRPr sz="2800" b="1">
                <a:solidFill>
                  <a:schemeClr val="accent2"/>
                </a:solidFill>
              </a:defRPr>
            </a:lvl1pPr>
          </a:lstStyle>
          <a:p>
            <a:r>
              <a:rPr lang="de-DE" noProof="0" smtClean="0"/>
              <a:t>Titelmasterformat durch Klicken bearbeiten</a:t>
            </a:r>
            <a:endParaRPr lang="de-CH" noProof="0"/>
          </a:p>
        </p:txBody>
      </p:sp>
      <p:sp>
        <p:nvSpPr>
          <p:cNvPr id="3" name="Inhaltsplatzhalter 2"/>
          <p:cNvSpPr>
            <a:spLocks noGrp="1"/>
          </p:cNvSpPr>
          <p:nvPr>
            <p:ph idx="1"/>
          </p:nvPr>
        </p:nvSpPr>
        <p:spPr>
          <a:xfrm>
            <a:off x="4254420" y="1214550"/>
            <a:ext cx="5904000" cy="1846659"/>
          </a:xfrm>
        </p:spPr>
        <p:txBody>
          <a:bodyPr wrap="square" lIns="0" tIns="0" rIns="0" bIns="0" anchor="t" anchorCtr="0">
            <a:spAutoFit/>
          </a:bodyPr>
          <a:lstStyle>
            <a:lvl1pPr marL="0" indent="0">
              <a:lnSpc>
                <a:spcPct val="105000"/>
              </a:lnSpc>
              <a:spcBef>
                <a:spcPts val="1200"/>
              </a:spcBef>
              <a:buFontTx/>
              <a:buNone/>
              <a:defRPr sz="2000" b="1">
                <a:solidFill>
                  <a:schemeClr val="accent3"/>
                </a:solidFill>
              </a:defRPr>
            </a:lvl1pPr>
            <a:lvl2pPr marL="0" indent="0">
              <a:lnSpc>
                <a:spcPct val="105000"/>
              </a:lnSpc>
              <a:spcBef>
                <a:spcPts val="600"/>
              </a:spcBef>
              <a:buFontTx/>
              <a:buNone/>
              <a:defRPr sz="2000">
                <a:solidFill>
                  <a:schemeClr val="accent3"/>
                </a:solidFill>
              </a:defRPr>
            </a:lvl2pPr>
            <a:lvl3pPr marL="182563" indent="-182563">
              <a:lnSpc>
                <a:spcPct val="105000"/>
              </a:lnSpc>
              <a:spcBef>
                <a:spcPts val="600"/>
              </a:spcBef>
              <a:buClr>
                <a:schemeClr val="accent1"/>
              </a:buClr>
              <a:buFont typeface="Wingdings" pitchFamily="2" charset="2"/>
              <a:buChar char="§"/>
              <a:defRPr sz="2000">
                <a:solidFill>
                  <a:schemeClr val="accent3"/>
                </a:solidFill>
              </a:defRPr>
            </a:lvl3pPr>
            <a:lvl4pPr marL="446088" indent="-249238">
              <a:lnSpc>
                <a:spcPct val="105000"/>
              </a:lnSpc>
              <a:spcBef>
                <a:spcPts val="300"/>
              </a:spcBef>
              <a:defRPr sz="2000">
                <a:solidFill>
                  <a:schemeClr val="accent3"/>
                </a:solidFill>
              </a:defRPr>
            </a:lvl4pPr>
            <a:lvl5pPr marL="628650" indent="-190500">
              <a:lnSpc>
                <a:spcPct val="105000"/>
              </a:lnSpc>
              <a:spcBef>
                <a:spcPts val="300"/>
              </a:spcBef>
              <a:buClr>
                <a:schemeClr val="accent3"/>
              </a:buClr>
              <a:buFont typeface="Wingdings" pitchFamily="2" charset="2"/>
              <a:buChar char="§"/>
              <a:defRPr sz="2000">
                <a:solidFill>
                  <a:schemeClr val="accent3"/>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9" name="Bildplatzhalter 8"/>
          <p:cNvSpPr>
            <a:spLocks noGrp="1"/>
          </p:cNvSpPr>
          <p:nvPr>
            <p:ph type="pic" sz="quarter" idx="10"/>
          </p:nvPr>
        </p:nvSpPr>
        <p:spPr>
          <a:xfrm>
            <a:off x="520700" y="1279525"/>
            <a:ext cx="3535200" cy="3740400"/>
          </a:xfrm>
          <a:solidFill>
            <a:schemeClr val="accent5"/>
          </a:solidFill>
        </p:spPr>
        <p:txBody>
          <a:bodyPr>
            <a:normAutofit/>
          </a:bodyPr>
          <a:lstStyle>
            <a:lvl1pPr>
              <a:buNone/>
              <a:defRPr sz="900"/>
            </a:lvl1pPr>
          </a:lstStyle>
          <a:p>
            <a:r>
              <a:rPr lang="de-DE" noProof="0" smtClean="0"/>
              <a:t>Bild durch Klicken auf Symbol hinzufügen</a:t>
            </a:r>
            <a:endParaRPr lang="de-CH" noProof="0"/>
          </a:p>
        </p:txBody>
      </p:sp>
      <p:pic>
        <p:nvPicPr>
          <p:cNvPr id="8" name="Grafik 7" descr="SRG_SSR02.gif"/>
          <p:cNvPicPr>
            <a:picLocks noChangeAspect="1"/>
          </p:cNvPicPr>
          <p:nvPr userDrawn="1"/>
        </p:nvPicPr>
        <p:blipFill>
          <a:blip r:embed="rId2" cstate="print"/>
          <a:stretch>
            <a:fillRect/>
          </a:stretch>
        </p:blipFill>
        <p:spPr>
          <a:xfrm>
            <a:off x="518400" y="5534659"/>
            <a:ext cx="866837" cy="298800"/>
          </a:xfrm>
          <a:prstGeom prst="rect">
            <a:avLst/>
          </a:prstGeom>
        </p:spPr>
      </p:pic>
      <p:sp>
        <p:nvSpPr>
          <p:cNvPr id="10" name="Foliennummernplatzhalter 5"/>
          <p:cNvSpPr txBox="1">
            <a:spLocks/>
          </p:cNvSpPr>
          <p:nvPr userDrawn="1"/>
        </p:nvSpPr>
        <p:spPr>
          <a:xfrm>
            <a:off x="10296017" y="5680668"/>
            <a:ext cx="269306" cy="161583"/>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090F702-021F-462F-8A1C-57C3C6B01C39}" type="slidenum">
              <a:rPr lang="de-CH" sz="1050" noProof="0" smtClean="0">
                <a:solidFill>
                  <a:schemeClr val="accent2"/>
                </a:solidFill>
              </a:rPr>
              <a:pPr algn="ctr"/>
              <a:t>‹Nr.›</a:t>
            </a:fld>
            <a:endParaRPr lang="de-CH" sz="1050" noProof="0">
              <a:solidFill>
                <a:schemeClr val="accent2"/>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11095" y="601020"/>
            <a:ext cx="9660018" cy="430887"/>
          </a:xfrm>
        </p:spPr>
        <p:txBody>
          <a:bodyPr wrap="square" lIns="0" tIns="0" rIns="0" bIns="0" anchor="b" anchorCtr="0">
            <a:spAutoFit/>
          </a:bodyPr>
          <a:lstStyle>
            <a:lvl1pPr algn="l">
              <a:defRPr sz="2800" b="1">
                <a:solidFill>
                  <a:schemeClr val="accent2"/>
                </a:solidFill>
              </a:defRPr>
            </a:lvl1pPr>
          </a:lstStyle>
          <a:p>
            <a:r>
              <a:rPr lang="de-DE" noProof="0" smtClean="0"/>
              <a:t>Titelmasterformat durch Klicken bearbeiten</a:t>
            </a:r>
            <a:endParaRPr lang="de-CH" noProof="0"/>
          </a:p>
        </p:txBody>
      </p:sp>
      <p:sp>
        <p:nvSpPr>
          <p:cNvPr id="9" name="Bildplatzhalter 8"/>
          <p:cNvSpPr>
            <a:spLocks noGrp="1"/>
          </p:cNvSpPr>
          <p:nvPr>
            <p:ph type="pic" sz="quarter" idx="10"/>
          </p:nvPr>
        </p:nvSpPr>
        <p:spPr>
          <a:xfrm>
            <a:off x="520699" y="1279525"/>
            <a:ext cx="9650413" cy="3740400"/>
          </a:xfrm>
          <a:solidFill>
            <a:schemeClr val="accent5"/>
          </a:solidFill>
        </p:spPr>
        <p:txBody>
          <a:bodyPr>
            <a:normAutofit/>
          </a:bodyPr>
          <a:lstStyle>
            <a:lvl1pPr>
              <a:buNone/>
              <a:defRPr sz="900"/>
            </a:lvl1pPr>
          </a:lstStyle>
          <a:p>
            <a:r>
              <a:rPr lang="de-DE" noProof="0" smtClean="0"/>
              <a:t>Bild durch Klicken auf Symbol hinzufügen</a:t>
            </a:r>
            <a:endParaRPr lang="de-CH" noProof="0"/>
          </a:p>
        </p:txBody>
      </p:sp>
      <p:pic>
        <p:nvPicPr>
          <p:cNvPr id="7" name="Grafik 6" descr="SRG_SSR02.gif"/>
          <p:cNvPicPr>
            <a:picLocks noChangeAspect="1"/>
          </p:cNvPicPr>
          <p:nvPr userDrawn="1"/>
        </p:nvPicPr>
        <p:blipFill>
          <a:blip r:embed="rId2" cstate="print"/>
          <a:stretch>
            <a:fillRect/>
          </a:stretch>
        </p:blipFill>
        <p:spPr>
          <a:xfrm>
            <a:off x="518400" y="5534659"/>
            <a:ext cx="866837" cy="298800"/>
          </a:xfrm>
          <a:prstGeom prst="rect">
            <a:avLst/>
          </a:prstGeom>
        </p:spPr>
      </p:pic>
      <p:sp>
        <p:nvSpPr>
          <p:cNvPr id="8" name="Foliennummernplatzhalter 5"/>
          <p:cNvSpPr txBox="1">
            <a:spLocks/>
          </p:cNvSpPr>
          <p:nvPr userDrawn="1"/>
        </p:nvSpPr>
        <p:spPr>
          <a:xfrm>
            <a:off x="10296017" y="5680668"/>
            <a:ext cx="269306" cy="161583"/>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090F702-021F-462F-8A1C-57C3C6B01C39}" type="slidenum">
              <a:rPr lang="de-CH" sz="1050" noProof="0" smtClean="0">
                <a:solidFill>
                  <a:schemeClr val="accent2"/>
                </a:solidFill>
              </a:rPr>
              <a:pPr algn="ctr"/>
              <a:t>‹Nr.›</a:t>
            </a:fld>
            <a:endParaRPr lang="de-CH" sz="1050" noProof="0">
              <a:solidFill>
                <a:schemeClr val="accent2"/>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520699" y="0"/>
            <a:ext cx="9650413" cy="5019925"/>
          </a:xfrm>
          <a:solidFill>
            <a:schemeClr val="accent5"/>
          </a:solidFill>
        </p:spPr>
        <p:txBody>
          <a:bodyPr>
            <a:normAutofit/>
          </a:bodyPr>
          <a:lstStyle>
            <a:lvl1pPr>
              <a:buNone/>
              <a:defRPr sz="900"/>
            </a:lvl1pPr>
          </a:lstStyle>
          <a:p>
            <a:r>
              <a:rPr lang="de-DE" noProof="0" smtClean="0"/>
              <a:t>Bild durch Klicken auf Symbol hinzufügen</a:t>
            </a:r>
            <a:endParaRPr lang="de-CH" noProof="0"/>
          </a:p>
        </p:txBody>
      </p:sp>
      <p:pic>
        <p:nvPicPr>
          <p:cNvPr id="6" name="Grafik 5" descr="SRG_SSR02.gif"/>
          <p:cNvPicPr>
            <a:picLocks noChangeAspect="1"/>
          </p:cNvPicPr>
          <p:nvPr userDrawn="1"/>
        </p:nvPicPr>
        <p:blipFill>
          <a:blip r:embed="rId2" cstate="print"/>
          <a:stretch>
            <a:fillRect/>
          </a:stretch>
        </p:blipFill>
        <p:spPr>
          <a:xfrm>
            <a:off x="518400" y="5534659"/>
            <a:ext cx="866837" cy="298800"/>
          </a:xfrm>
          <a:prstGeom prst="rect">
            <a:avLst/>
          </a:prstGeom>
        </p:spPr>
      </p:pic>
      <p:sp>
        <p:nvSpPr>
          <p:cNvPr id="7" name="Foliennummernplatzhalter 5"/>
          <p:cNvSpPr txBox="1">
            <a:spLocks/>
          </p:cNvSpPr>
          <p:nvPr userDrawn="1"/>
        </p:nvSpPr>
        <p:spPr>
          <a:xfrm>
            <a:off x="10296017" y="5680668"/>
            <a:ext cx="269306" cy="161583"/>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090F702-021F-462F-8A1C-57C3C6B01C39}" type="slidenum">
              <a:rPr lang="de-CH" sz="1050" noProof="0" smtClean="0">
                <a:solidFill>
                  <a:schemeClr val="accent2"/>
                </a:solidFill>
              </a:rPr>
              <a:pPr algn="ctr"/>
              <a:t>‹Nr.›</a:t>
            </a:fld>
            <a:endParaRPr lang="de-CH" sz="1050" noProof="0">
              <a:solidFill>
                <a:schemeClr val="accent2"/>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5" name="Grafik 4" descr="SRG_SSR02.gif"/>
          <p:cNvPicPr>
            <a:picLocks noChangeAspect="1"/>
          </p:cNvPicPr>
          <p:nvPr userDrawn="1"/>
        </p:nvPicPr>
        <p:blipFill>
          <a:blip r:embed="rId2" cstate="print"/>
          <a:stretch>
            <a:fillRect/>
          </a:stretch>
        </p:blipFill>
        <p:spPr>
          <a:xfrm>
            <a:off x="518400" y="5534659"/>
            <a:ext cx="866837" cy="298800"/>
          </a:xfrm>
          <a:prstGeom prst="rect">
            <a:avLst/>
          </a:prstGeom>
        </p:spPr>
      </p:pic>
      <p:sp>
        <p:nvSpPr>
          <p:cNvPr id="6" name="Foliennummernplatzhalter 5"/>
          <p:cNvSpPr txBox="1">
            <a:spLocks/>
          </p:cNvSpPr>
          <p:nvPr userDrawn="1"/>
        </p:nvSpPr>
        <p:spPr>
          <a:xfrm>
            <a:off x="10296017" y="5680668"/>
            <a:ext cx="269306" cy="161583"/>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090F702-021F-462F-8A1C-57C3C6B01C39}" type="slidenum">
              <a:rPr lang="de-CH" sz="1050" noProof="0" smtClean="0">
                <a:solidFill>
                  <a:schemeClr val="accent2"/>
                </a:solidFill>
              </a:rPr>
              <a:pPr algn="ctr"/>
              <a:t>‹Nr.›</a:t>
            </a:fld>
            <a:endParaRPr lang="de-CH" sz="1050" noProof="0">
              <a:solidFill>
                <a:schemeClr val="accent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p:nvSpPr>
        <p:spPr>
          <a:xfrm>
            <a:off x="1" y="3008313"/>
            <a:ext cx="10690224" cy="3008312"/>
          </a:xfrm>
          <a:prstGeom prst="rect">
            <a:avLst/>
          </a:prstGeom>
          <a:gradFill flip="none" rotWithShape="1">
            <a:gsLst>
              <a:gs pos="0">
                <a:srgbClr val="C9C9C8"/>
              </a:gs>
              <a:gs pos="50000">
                <a:srgbClr val="E8E8E8"/>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2" name="Titelplatzhalter 1"/>
          <p:cNvSpPr>
            <a:spLocks noGrp="1"/>
          </p:cNvSpPr>
          <p:nvPr>
            <p:ph type="title"/>
          </p:nvPr>
        </p:nvSpPr>
        <p:spPr>
          <a:xfrm>
            <a:off x="511095" y="601020"/>
            <a:ext cx="9649750" cy="430887"/>
          </a:xfrm>
          <a:prstGeom prst="rect">
            <a:avLst/>
          </a:prstGeom>
        </p:spPr>
        <p:txBody>
          <a:bodyPr wrap="square" lIns="0" tIns="0" rIns="0" bIns="0" anchor="b" anchorCtr="0">
            <a:spAutoFit/>
          </a:bodyPr>
          <a:lstStyle/>
          <a:p>
            <a:pPr marL="0" lvl="0" algn="l"/>
            <a:r>
              <a:rPr lang="de-CH" noProof="0" smtClean="0"/>
              <a:t>Titelmasterformat durch Klicken bearbeiten</a:t>
            </a:r>
            <a:endParaRPr lang="de-CH" noProof="0"/>
          </a:p>
        </p:txBody>
      </p:sp>
      <p:sp>
        <p:nvSpPr>
          <p:cNvPr id="3" name="Textplatzhalter 2"/>
          <p:cNvSpPr>
            <a:spLocks noGrp="1"/>
          </p:cNvSpPr>
          <p:nvPr>
            <p:ph type="body" idx="1"/>
          </p:nvPr>
        </p:nvSpPr>
        <p:spPr>
          <a:xfrm>
            <a:off x="511095" y="1214550"/>
            <a:ext cx="9649750" cy="1846659"/>
          </a:xfrm>
          <a:prstGeom prst="rect">
            <a:avLst/>
          </a:prstGeom>
        </p:spPr>
        <p:txBody>
          <a:bodyPr wrap="square" lIns="0" tIns="0" rIns="0" bIns="0" anchor="t" anchorCtr="0">
            <a:spAutoFit/>
          </a:bodyPr>
          <a:lstStyle/>
          <a:p>
            <a:pPr marL="0" lvl="0" indent="0">
              <a:lnSpc>
                <a:spcPct val="105000"/>
              </a:lnSpc>
              <a:spcBef>
                <a:spcPts val="1200"/>
              </a:spcBef>
              <a:buFontTx/>
              <a:buNone/>
            </a:pPr>
            <a:r>
              <a:rPr lang="de-CH" noProof="0" dirty="0" smtClean="0"/>
              <a:t>Textmasterformate durch Klicken bearbeiten</a:t>
            </a:r>
          </a:p>
          <a:p>
            <a:pPr marL="0" lvl="1" indent="0">
              <a:lnSpc>
                <a:spcPct val="105000"/>
              </a:lnSpc>
              <a:spcBef>
                <a:spcPts val="600"/>
              </a:spcBef>
              <a:buFontTx/>
              <a:buNone/>
            </a:pPr>
            <a:r>
              <a:rPr lang="de-CH" noProof="0" dirty="0" smtClean="0"/>
              <a:t>Zweite Ebene</a:t>
            </a:r>
          </a:p>
          <a:p>
            <a:pPr marL="182563" lvl="2" indent="-182563">
              <a:lnSpc>
                <a:spcPct val="105000"/>
              </a:lnSpc>
              <a:spcBef>
                <a:spcPts val="600"/>
              </a:spcBef>
              <a:buClr>
                <a:schemeClr val="accent1"/>
              </a:buClr>
              <a:buFont typeface="Wingdings" pitchFamily="2" charset="2"/>
              <a:buChar char="§"/>
            </a:pPr>
            <a:r>
              <a:rPr lang="de-CH" noProof="0" dirty="0" smtClean="0"/>
              <a:t>Dritte Ebene</a:t>
            </a:r>
          </a:p>
          <a:p>
            <a:pPr marL="446088" lvl="3" indent="-249238">
              <a:lnSpc>
                <a:spcPct val="105000"/>
              </a:lnSpc>
              <a:spcBef>
                <a:spcPts val="300"/>
              </a:spcBef>
            </a:pPr>
            <a:r>
              <a:rPr lang="de-CH" noProof="0" dirty="0" smtClean="0"/>
              <a:t>Vierte Ebene</a:t>
            </a:r>
          </a:p>
          <a:p>
            <a:pPr marL="628650" lvl="4" indent="-190500">
              <a:lnSpc>
                <a:spcPct val="105000"/>
              </a:lnSpc>
              <a:spcBef>
                <a:spcPts val="300"/>
              </a:spcBef>
              <a:buClr>
                <a:schemeClr val="accent3"/>
              </a:buClr>
              <a:buFont typeface="Wingdings" pitchFamily="2" charset="2"/>
              <a:buChar char="§"/>
            </a:pPr>
            <a:r>
              <a:rPr lang="de-CH" noProof="0" dirty="0" smtClean="0"/>
              <a:t>Fünfte Ebene</a:t>
            </a:r>
            <a:endParaRPr lang="de-CH" noProof="0" dirty="0"/>
          </a:p>
        </p:txBody>
      </p:sp>
      <p:pic>
        <p:nvPicPr>
          <p:cNvPr id="12" name="Grafik 11" descr="SRG_SSR02.gif"/>
          <p:cNvPicPr>
            <a:picLocks noChangeAspect="1"/>
          </p:cNvPicPr>
          <p:nvPr/>
        </p:nvPicPr>
        <p:blipFill>
          <a:blip r:embed="rId10" cstate="print"/>
          <a:stretch>
            <a:fillRect/>
          </a:stretch>
        </p:blipFill>
        <p:spPr>
          <a:xfrm>
            <a:off x="518400" y="5534659"/>
            <a:ext cx="866837" cy="298800"/>
          </a:xfrm>
          <a:prstGeom prst="rect">
            <a:avLst/>
          </a:prstGeom>
        </p:spPr>
      </p:pic>
      <p:pic>
        <p:nvPicPr>
          <p:cNvPr id="7" name="Grafik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18639" y="5689459"/>
            <a:ext cx="1342206" cy="144000"/>
          </a:xfrm>
          <a:prstGeom prst="rect">
            <a:avLst/>
          </a:prstGeom>
        </p:spPr>
      </p:pic>
      <p:pic>
        <p:nvPicPr>
          <p:cNvPr id="9" name="Picture 2" descr="\\192.168.1.198\htdocs\link\_SHARED\img\#svg und eps (originals)\Link_Logo_Institut_PPT.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477565" y="5630840"/>
            <a:ext cx="787798" cy="24724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4" r:id="rId4"/>
    <p:sldLayoutId id="2147483665" r:id="rId5"/>
    <p:sldLayoutId id="2147483666" r:id="rId6"/>
    <p:sldLayoutId id="2147483667" r:id="rId7"/>
    <p:sldLayoutId id="2147483668" r:id="rId8"/>
  </p:sldLayoutIdLst>
  <p:transition>
    <p:fade/>
  </p:transition>
  <p:hf sldNum="0" hdr="0" dt="0"/>
  <p:txStyles>
    <p:titleStyle>
      <a:lvl1pPr algn="ctr" defTabSz="914400" rtl="0" eaLnBrk="1" latinLnBrk="0" hangingPunct="1">
        <a:spcBef>
          <a:spcPct val="0"/>
        </a:spcBef>
        <a:buNone/>
        <a:defRPr lang="fr-CH" sz="2800" b="1" kern="1200" noProof="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fr-CH" sz="2000" b="1" kern="1200" noProof="0" smtClean="0">
          <a:solidFill>
            <a:schemeClr val="accent3"/>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fr-CH" sz="2000" kern="1200" noProof="0" smtClean="0">
          <a:solidFill>
            <a:schemeClr val="accent3"/>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fr-CH" sz="2000" kern="1200" noProof="0" smtClean="0">
          <a:solidFill>
            <a:schemeClr val="accent3"/>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fr-CH" sz="2000" kern="1200" noProof="0" smtClean="0">
          <a:solidFill>
            <a:schemeClr val="accent3"/>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fr-CH" sz="2000" kern="1200" noProof="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hart" Target="../charts/char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chart" Target="../charts/chart26.xml"/><Relationship Id="rId4" Type="http://schemas.openxmlformats.org/officeDocument/2006/relationships/chart" Target="../charts/chart25.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CH" dirty="0" err="1" smtClean="0"/>
              <a:t>Dataland</a:t>
            </a:r>
            <a:endParaRPr lang="de-DE" dirty="0"/>
          </a:p>
        </p:txBody>
      </p:sp>
      <p:sp>
        <p:nvSpPr>
          <p:cNvPr id="8" name="Untertitel 7"/>
          <p:cNvSpPr>
            <a:spLocks noGrp="1"/>
          </p:cNvSpPr>
          <p:nvPr>
            <p:ph type="subTitle" idx="1"/>
          </p:nvPr>
        </p:nvSpPr>
        <p:spPr/>
        <p:txBody>
          <a:bodyPr/>
          <a:lstStyle/>
          <a:p>
            <a:r>
              <a:rPr lang="de-CH" dirty="0" smtClean="0"/>
              <a:t>180473</a:t>
            </a:r>
            <a:endParaRPr lang="de-DE" dirty="0"/>
          </a:p>
        </p:txBody>
      </p:sp>
      <p:sp>
        <p:nvSpPr>
          <p:cNvPr id="9" name="Textplatzhalter 8"/>
          <p:cNvSpPr>
            <a:spLocks noGrp="1"/>
          </p:cNvSpPr>
          <p:nvPr>
            <p:ph type="body" sz="quarter" idx="10"/>
          </p:nvPr>
        </p:nvSpPr>
        <p:spPr/>
        <p:txBody>
          <a:bodyPr/>
          <a:lstStyle/>
          <a:p>
            <a:endParaRPr lang="de-DE"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Management Summary</a:t>
            </a:r>
          </a:p>
        </p:txBody>
      </p:sp>
      <p:cxnSp>
        <p:nvCxnSpPr>
          <p:cNvPr id="3" name="Gerade Verbindung 2"/>
          <p:cNvCxnSpPr/>
          <p:nvPr/>
        </p:nvCxnSpPr>
        <p:spPr>
          <a:xfrm>
            <a:off x="523407" y="1279526"/>
            <a:ext cx="96450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ext uri="{D42A27DB-BD31-4B8C-83A1-F6EECF244321}">
                <p14:modId xmlns:p14="http://schemas.microsoft.com/office/powerpoint/2010/main" val="338845011"/>
              </p:ext>
            </p:extLst>
          </p:nvPr>
        </p:nvGraphicFramePr>
        <p:xfrm>
          <a:off x="517060" y="1626444"/>
          <a:ext cx="9653349" cy="3448873"/>
        </p:xfrm>
        <a:graphic>
          <a:graphicData uri="http://schemas.openxmlformats.org/drawingml/2006/table">
            <a:tbl>
              <a:tblPr firstRow="1" bandRow="1">
                <a:tableStyleId>{2D5ABB26-0587-4C30-8999-92F81FD0307C}</a:tableStyleId>
              </a:tblPr>
              <a:tblGrid>
                <a:gridCol w="96533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tblGrid>
              <a:tr h="339913">
                <a:tc>
                  <a:txBody>
                    <a:bodyPr/>
                    <a:lstStyle/>
                    <a:p>
                      <a:r>
                        <a:rPr lang="de-CH" sz="1200" b="1" dirty="0">
                          <a:solidFill>
                            <a:schemeClr val="bg1">
                              <a:lumMod val="50000"/>
                            </a:schemeClr>
                          </a:solidFill>
                        </a:rPr>
                        <a:t>Monde du travail</a:t>
                      </a:r>
                    </a:p>
                  </a:txBody>
                  <a:tcPr marL="77957" marR="0" marT="0" marB="0" anchor="ctr">
                    <a:lnT w="28575"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2994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smtClean="0">
                          <a:solidFill>
                            <a:schemeClr val="tx1"/>
                          </a:solidFill>
                        </a:rPr>
                        <a:t>Le </a:t>
                      </a:r>
                      <a:r>
                        <a:rPr lang="de-CH" sz="1200" baseline="0" dirty="0">
                          <a:solidFill>
                            <a:schemeClr val="tx1"/>
                          </a:solidFill>
                        </a:rPr>
                        <a:t>thème de l’automatisation et de </a:t>
                      </a:r>
                      <a:r>
                        <a:rPr lang="de-CH" sz="1200" baseline="0" dirty="0" smtClean="0">
                          <a:solidFill>
                            <a:schemeClr val="tx1"/>
                          </a:solidFill>
                        </a:rPr>
                        <a:t>l</a:t>
                      </a:r>
                      <a:r>
                        <a:rPr lang="fr-CH" sz="1200" baseline="0" noProof="0" dirty="0" smtClean="0">
                          <a:solidFill>
                            <a:schemeClr val="tx1"/>
                          </a:solidFill>
                        </a:rPr>
                        <a:t>’intelligence</a:t>
                      </a:r>
                      <a:r>
                        <a:rPr lang="de-CH" sz="1200" baseline="0" dirty="0" smtClean="0">
                          <a:solidFill>
                            <a:schemeClr val="tx1"/>
                          </a:solidFill>
                        </a:rPr>
                        <a:t> </a:t>
                      </a:r>
                      <a:r>
                        <a:rPr lang="fr-CH" sz="1200" baseline="0" noProof="0" dirty="0" smtClean="0">
                          <a:solidFill>
                            <a:schemeClr val="tx1"/>
                          </a:solidFill>
                        </a:rPr>
                        <a:t>artificielle</a:t>
                      </a:r>
                      <a:r>
                        <a:rPr lang="de-CH" sz="1200" baseline="0" dirty="0" smtClean="0">
                          <a:solidFill>
                            <a:schemeClr val="tx1"/>
                          </a:solidFill>
                        </a:rPr>
                        <a:t> </a:t>
                      </a:r>
                      <a:r>
                        <a:rPr lang="fr-CH" sz="1200" baseline="0" noProof="0" dirty="0" smtClean="0">
                          <a:solidFill>
                            <a:schemeClr val="tx1"/>
                          </a:solidFill>
                        </a:rPr>
                        <a:t>est perçu comme très menaçant</a:t>
                      </a:r>
                      <a:r>
                        <a:rPr lang="de-CH" sz="1200" baseline="0" dirty="0" smtClean="0">
                          <a:solidFill>
                            <a:schemeClr val="tx1"/>
                          </a:solidFill>
                        </a:rPr>
                        <a:t> </a:t>
                      </a:r>
                      <a:r>
                        <a:rPr lang="de-CH" sz="1200" baseline="0" dirty="0">
                          <a:solidFill>
                            <a:schemeClr val="tx1"/>
                          </a:solidFill>
                        </a:rPr>
                        <a:t>pour la situation de l’emploi en Suisse. </a:t>
                      </a:r>
                      <a:r>
                        <a:rPr lang="fr-CH" sz="1200" kern="1200" baseline="0" noProof="0" dirty="0" smtClean="0">
                          <a:solidFill>
                            <a:schemeClr val="tx1"/>
                          </a:solidFill>
                          <a:latin typeface="+mn-lt"/>
                          <a:ea typeface="+mn-ea"/>
                          <a:cs typeface="+mn-cs"/>
                        </a:rPr>
                        <a:t>En comparaison, l’arrivée de main-d’œuvre étrangère en Suisse et le vieillissement de la population sont considérés comme peu menaçant. Entre les deux, on trouve la globalisation et les crises financières internationales, considérées comme étant peu menaçantes pour environ la moitié des Suisses.</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14% des actifs pense qu’une grande partie de leurs tâches pourrait être effectuée par une machine intelligente. 49% pensent qu’une petite partie des tâches pourrait être concernée et 34% estime que leurs tâches ne pourraient en aucun cas être effectuées par une machine intelligente. Les entrepreneurs, les indépendants et les professions libérales considèrent leur travail comme étant le moins concerné par l’automatisation. Près de la moitié de ces groupes professionnels indique que ses tâches ne pourraient en aucun cas être reprises par une machine intelligente.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En cas de chômage accru suite à l’IA et à l’automatisation, la taxation des robots est considérée comme la mesure la plus utile. Les investissements de l’Etat dans des programmes de formation liés à l’intelligence artificielle dans le domaine professionnel et dans le choix d’une profession sont considérés comme une mesure utile par plus de 50% de la population. 40% accueillent favorablement un revenu de base. Une taxation plus importante des personnes actives recueille le moins d’avis favorables et moins de 10% considèrent cette mesure comme étant utile. </a:t>
                      </a:r>
                    </a:p>
                  </a:txBody>
                  <a:tcPr marL="77957" marR="0"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Tree>
    <p:extLst>
      <p:ext uri="{BB962C8B-B14F-4D97-AF65-F5344CB8AC3E}">
        <p14:creationId xmlns:p14="http://schemas.microsoft.com/office/powerpoint/2010/main" val="23271177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Management Summary</a:t>
            </a:r>
          </a:p>
        </p:txBody>
      </p:sp>
      <p:cxnSp>
        <p:nvCxnSpPr>
          <p:cNvPr id="3" name="Gerade Verbindung 2"/>
          <p:cNvCxnSpPr/>
          <p:nvPr/>
        </p:nvCxnSpPr>
        <p:spPr>
          <a:xfrm>
            <a:off x="523407" y="1279526"/>
            <a:ext cx="96450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nvPr>
        </p:nvGraphicFramePr>
        <p:xfrm>
          <a:off x="517060" y="1626444"/>
          <a:ext cx="9653349" cy="3238526"/>
        </p:xfrm>
        <a:graphic>
          <a:graphicData uri="http://schemas.openxmlformats.org/drawingml/2006/table">
            <a:tbl>
              <a:tblPr firstRow="1" bandRow="1">
                <a:tableStyleId>{2D5ABB26-0587-4C30-8999-92F81FD0307C}</a:tableStyleId>
              </a:tblPr>
              <a:tblGrid>
                <a:gridCol w="96533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tblGrid>
              <a:tr h="339913">
                <a:tc>
                  <a:txBody>
                    <a:bodyPr/>
                    <a:lstStyle/>
                    <a:p>
                      <a:r>
                        <a:rPr lang="de-CH" sz="1200" b="1" dirty="0">
                          <a:solidFill>
                            <a:schemeClr val="bg1">
                              <a:lumMod val="50000"/>
                            </a:schemeClr>
                          </a:solidFill>
                        </a:rPr>
                        <a:t>Santé</a:t>
                      </a:r>
                    </a:p>
                  </a:txBody>
                  <a:tcPr marL="77957" marR="0" marT="0" marB="0" anchor="ctr">
                    <a:lnT w="28575"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2898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Alors que la confiance envers un traitement confidentiel des données personnelles par les médecins est grande, les avis sur les caisses maladie et les administrations publiques sont relativement mitigés. Environ deux tiers des répondants estiment que ces institutions respectent la confidentialité de leurs données. Une grande méfiance domine envers les géants de la technologie que sont Google, Facebook, Amazon ou Apple. Moins de 10% des Suisses croient que leurs données personnelles sont traitées confidentiellement par ces grands groupes.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Un peu plus de la moitié des Suisses seraient prêts à plus de transparence dans leurs données de santé s’ils recevaient une meilleure qualité de soins en contrepartie. Deux tiers seraient prêts à divulguer leur ADN s’il contribuait à prévenir des maladies génétiques tels que cancer, diabète, etc.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La majorité des répondants estime que les nouvelles technologies d’intelligence artificielle ne pourront pas remplacer les médecins. Un tiers trouve toutefois que les nouvelles technologies utilisant l’intelligence artificielle pourraient remplacer les médecins pour certaines maladies. </a:t>
                      </a:r>
                    </a:p>
                  </a:txBody>
                  <a:tcPr marL="77957" marR="0"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Tree>
    <p:extLst>
      <p:ext uri="{BB962C8B-B14F-4D97-AF65-F5344CB8AC3E}">
        <p14:creationId xmlns:p14="http://schemas.microsoft.com/office/powerpoint/2010/main" val="956214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Management Summary</a:t>
            </a:r>
          </a:p>
        </p:txBody>
      </p:sp>
      <p:cxnSp>
        <p:nvCxnSpPr>
          <p:cNvPr id="3" name="Gerade Verbindung 2"/>
          <p:cNvCxnSpPr/>
          <p:nvPr/>
        </p:nvCxnSpPr>
        <p:spPr>
          <a:xfrm>
            <a:off x="523407" y="1279526"/>
            <a:ext cx="96450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nvPr>
        </p:nvGraphicFramePr>
        <p:xfrm>
          <a:off x="517060" y="1626444"/>
          <a:ext cx="9653349" cy="3238526"/>
        </p:xfrm>
        <a:graphic>
          <a:graphicData uri="http://schemas.openxmlformats.org/drawingml/2006/table">
            <a:tbl>
              <a:tblPr firstRow="1" bandRow="1">
                <a:tableStyleId>{2D5ABB26-0587-4C30-8999-92F81FD0307C}</a:tableStyleId>
              </a:tblPr>
              <a:tblGrid>
                <a:gridCol w="96533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tblGrid>
              <a:tr h="339913">
                <a:tc>
                  <a:txBody>
                    <a:bodyPr/>
                    <a:lstStyle/>
                    <a:p>
                      <a:r>
                        <a:rPr lang="de-CH" sz="1200" b="1" dirty="0">
                          <a:solidFill>
                            <a:schemeClr val="bg1">
                              <a:lumMod val="50000"/>
                            </a:schemeClr>
                          </a:solidFill>
                        </a:rPr>
                        <a:t>Contrôle et confiance</a:t>
                      </a:r>
                    </a:p>
                  </a:txBody>
                  <a:tcPr marL="77957" marR="0" marT="0" marB="0" anchor="ctr">
                    <a:lnT w="28575"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2898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Les Suisses ne sont, en principe, plutôt pas d’accord que les entreprises utilisent leurs données. Le consentement le plus important concerne l’utilisation des données par l’Etat et les administrations fédérales: 42% seraient pour. Un cinquième des interrogés approuve l’utilisation de leurs données par les grandes entreprises ou les PME et ils sont 11% à approuver l’utilisation de leurs données par les grands groupes technologiques.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Deux tiers des Suisses ne seraient pas prêts à payer pour utiliser Google, Facebook, etc. de façon à ne pas être obligés de divulguer leurs données. </a:t>
                      </a:r>
                    </a:p>
                  </a:txBody>
                  <a:tcPr marL="77957" marR="0"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Tree>
    <p:extLst>
      <p:ext uri="{BB962C8B-B14F-4D97-AF65-F5344CB8AC3E}">
        <p14:creationId xmlns:p14="http://schemas.microsoft.com/office/powerpoint/2010/main" val="11269158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Management Summary</a:t>
            </a:r>
          </a:p>
        </p:txBody>
      </p:sp>
      <p:cxnSp>
        <p:nvCxnSpPr>
          <p:cNvPr id="3" name="Gerade Verbindung 2"/>
          <p:cNvCxnSpPr/>
          <p:nvPr/>
        </p:nvCxnSpPr>
        <p:spPr>
          <a:xfrm>
            <a:off x="523407" y="1279526"/>
            <a:ext cx="96450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ext uri="{D42A27DB-BD31-4B8C-83A1-F6EECF244321}">
                <p14:modId xmlns:p14="http://schemas.microsoft.com/office/powerpoint/2010/main" val="619545624"/>
              </p:ext>
            </p:extLst>
          </p:nvPr>
        </p:nvGraphicFramePr>
        <p:xfrm>
          <a:off x="517060" y="1626444"/>
          <a:ext cx="9653349" cy="3238526"/>
        </p:xfrm>
        <a:graphic>
          <a:graphicData uri="http://schemas.openxmlformats.org/drawingml/2006/table">
            <a:tbl>
              <a:tblPr firstRow="1" bandRow="1">
                <a:tableStyleId>{2D5ABB26-0587-4C30-8999-92F81FD0307C}</a:tableStyleId>
              </a:tblPr>
              <a:tblGrid>
                <a:gridCol w="96533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tblGrid>
              <a:tr h="339913">
                <a:tc>
                  <a:txBody>
                    <a:bodyPr/>
                    <a:lstStyle/>
                    <a:p>
                      <a:r>
                        <a:rPr lang="de-CH" sz="1200" b="1" dirty="0" smtClean="0">
                          <a:solidFill>
                            <a:schemeClr val="bg1">
                              <a:lumMod val="50000"/>
                            </a:schemeClr>
                          </a:solidFill>
                        </a:rPr>
                        <a:t>Suisse</a:t>
                      </a:r>
                      <a:r>
                        <a:rPr lang="de-CH" sz="1200" b="1" baseline="0" dirty="0" smtClean="0">
                          <a:solidFill>
                            <a:schemeClr val="bg1">
                              <a:lumMod val="50000"/>
                            </a:schemeClr>
                          </a:solidFill>
                        </a:rPr>
                        <a:t> </a:t>
                      </a:r>
                      <a:r>
                        <a:rPr lang="de-CH" sz="1200" b="1" baseline="0" dirty="0" err="1" smtClean="0">
                          <a:solidFill>
                            <a:schemeClr val="bg1">
                              <a:lumMod val="50000"/>
                            </a:schemeClr>
                          </a:solidFill>
                        </a:rPr>
                        <a:t>Romande</a:t>
                      </a:r>
                      <a:endParaRPr lang="de-CH" sz="1200" b="1" dirty="0">
                        <a:solidFill>
                          <a:schemeClr val="bg1">
                            <a:lumMod val="50000"/>
                          </a:schemeClr>
                        </a:solidFill>
                      </a:endParaRPr>
                    </a:p>
                  </a:txBody>
                  <a:tcPr marL="77957" marR="0" marT="0" marB="0" anchor="ctr">
                    <a:lnT w="28575"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2898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sz="1200" baseline="0" noProof="0" dirty="0" smtClean="0">
                          <a:solidFill>
                            <a:schemeClr val="tx1"/>
                          </a:solidFill>
                        </a:rPr>
                        <a:t>En général les Romands se montrent plus méfiants que les Suisses allemands et les Suisses italiens envers le thème de l’intelligence artificielle et l’automatisation, surtout en ce qui concerne la vie privée. Ils sont aussi les plus inquiétés par les traces qu’ils laissent quand ils surfent sur le net. Les Suisses romands sont les moins d’accords que les institutions et les entreprises utilisent leurs données.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noProof="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sz="1200" baseline="0" noProof="0" dirty="0" smtClean="0">
                          <a:solidFill>
                            <a:schemeClr val="tx1"/>
                          </a:solidFill>
                        </a:rPr>
                        <a:t>Les Suisses romands et les Suisses allemands utilisent moins les assistants vocales sur smartphone que les suisses italiens. Ils montrent aussi moins d’intérêt pour les enceintes connectées à la maison.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sz="1200" baseline="0" noProof="0" dirty="0" smtClean="0">
                          <a:solidFill>
                            <a:schemeClr val="tx1"/>
                          </a:solidFill>
                        </a:rPr>
                        <a:t>Par contre, les Suisses romands jugent le future rôle des assistants vocaux dans la vie quotidienne plus important que les suisse allemands et les suisse italiens.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sz="1200" baseline="0" noProof="0" dirty="0" smtClean="0">
                          <a:solidFill>
                            <a:schemeClr val="tx1"/>
                          </a:solidFill>
                        </a:rPr>
                        <a:t>En ce qui concerne l’utilisation des robots dans les maisons de retraite et les hôpitaux c’est les Suisses allemands qui sont les moins convaincus. </a:t>
                      </a:r>
                    </a:p>
                  </a:txBody>
                  <a:tcPr marL="77957" marR="0"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Tree>
    <p:extLst>
      <p:ext uri="{BB962C8B-B14F-4D97-AF65-F5344CB8AC3E}">
        <p14:creationId xmlns:p14="http://schemas.microsoft.com/office/powerpoint/2010/main" val="750467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Partie 1: Niveau de </a:t>
            </a:r>
            <a:r>
              <a:rPr lang="de-CH" dirty="0" err="1" smtClean="0"/>
              <a:t>connaissances</a:t>
            </a:r>
            <a:endParaRPr lang="de-DE" dirty="0"/>
          </a:p>
        </p:txBody>
      </p:sp>
    </p:spTree>
    <p:extLst>
      <p:ext uri="{BB962C8B-B14F-4D97-AF65-F5344CB8AC3E}">
        <p14:creationId xmlns:p14="http://schemas.microsoft.com/office/powerpoint/2010/main" val="10012133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smtClean="0"/>
              <a:t>Big Data</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4838702"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1.1: </a:t>
            </a:r>
            <a:r>
              <a:rPr lang="fr-FR" sz="1100" dirty="0"/>
              <a:t>Avez-vous déjà entendu parler du BIG DATA</a:t>
            </a:r>
            <a:r>
              <a:rPr lang="fr-FR" sz="1100" dirty="0" smtClean="0"/>
              <a:t>?</a:t>
            </a:r>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smtClean="0">
                <a:solidFill>
                  <a:schemeClr val="accent3"/>
                </a:solidFill>
              </a:rPr>
              <a:t>Question</a:t>
            </a:r>
            <a:r>
              <a:rPr lang="de-CH" sz="1100" dirty="0" smtClean="0">
                <a:solidFill>
                  <a:schemeClr val="accent3"/>
                </a:solidFill>
              </a:rPr>
              <a:t> </a:t>
            </a:r>
            <a:r>
              <a:rPr lang="de-CH" sz="1100" dirty="0" err="1" smtClean="0">
                <a:solidFill>
                  <a:schemeClr val="accent3"/>
                </a:solidFill>
              </a:rPr>
              <a:t>fermée</a:t>
            </a:r>
            <a:endParaRPr lang="de-CH" sz="1100" dirty="0">
              <a:solidFill>
                <a:schemeClr val="accent3"/>
              </a:solidFill>
            </a:endParaRPr>
          </a:p>
        </p:txBody>
      </p:sp>
      <p:sp>
        <p:nvSpPr>
          <p:cNvPr id="7" name="Textfeld 6"/>
          <p:cNvSpPr txBox="1"/>
          <p:nvPr/>
        </p:nvSpPr>
        <p:spPr>
          <a:xfrm>
            <a:off x="417195" y="5330333"/>
            <a:ext cx="1876425"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endParaRPr lang="de-CH" sz="1000" dirty="0">
              <a:latin typeface="Arial" pitchFamily="34" charset="0"/>
              <a:cs typeface="Arial" pitchFamily="34" charset="0"/>
            </a:endParaRPr>
          </a:p>
        </p:txBody>
      </p:sp>
      <p:sp>
        <p:nvSpPr>
          <p:cNvPr id="10" name="Textfeld 9"/>
          <p:cNvSpPr txBox="1"/>
          <p:nvPr/>
        </p:nvSpPr>
        <p:spPr>
          <a:xfrm>
            <a:off x="5359876" y="1374810"/>
            <a:ext cx="480520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1.2: </a:t>
            </a:r>
            <a:r>
              <a:rPr lang="fr-FR" sz="1100" dirty="0"/>
              <a:t>Qu’est-ce qui vous vient à l’esprit quand vous entendez «BIG DATA»? </a:t>
            </a:r>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ouverte</a:t>
            </a:r>
            <a:endParaRPr lang="de-CH" sz="1100" dirty="0">
              <a:solidFill>
                <a:schemeClr val="accent3"/>
              </a:solidFill>
            </a:endParaRPr>
          </a:p>
        </p:txBody>
      </p:sp>
      <p:graphicFrame>
        <p:nvGraphicFramePr>
          <p:cNvPr id="11" name="Inhaltsplatzhalter 7"/>
          <p:cNvGraphicFramePr>
            <a:graphicFrameLocks noChangeAspect="1"/>
          </p:cNvGraphicFramePr>
          <p:nvPr>
            <p:extLst>
              <p:ext uri="{D42A27DB-BD31-4B8C-83A1-F6EECF244321}">
                <p14:modId xmlns:p14="http://schemas.microsoft.com/office/powerpoint/2010/main" val="1278382424"/>
              </p:ext>
            </p:extLst>
          </p:nvPr>
        </p:nvGraphicFramePr>
        <p:xfrm>
          <a:off x="512204" y="1774825"/>
          <a:ext cx="3460797" cy="35101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p:cNvSpPr txBox="1"/>
          <p:nvPr/>
        </p:nvSpPr>
        <p:spPr>
          <a:xfrm>
            <a:off x="1449858" y="1985755"/>
            <a:ext cx="1374777" cy="246221"/>
          </a:xfrm>
          <a:prstGeom prst="rect">
            <a:avLst/>
          </a:prstGeom>
          <a:noFill/>
        </p:spPr>
        <p:txBody>
          <a:bodyPr wrap="square" rtlCol="0">
            <a:spAutoFit/>
          </a:bodyPr>
          <a:lstStyle/>
          <a:p>
            <a:pPr algn="ctr"/>
            <a:r>
              <a:rPr lang="fr-CH" sz="1000" b="1" dirty="0" smtClean="0"/>
              <a:t>Total [2092]</a:t>
            </a:r>
            <a:endParaRPr lang="de-CH" sz="1000" b="1" dirty="0" smtClean="0"/>
          </a:p>
        </p:txBody>
      </p:sp>
      <p:graphicFrame>
        <p:nvGraphicFramePr>
          <p:cNvPr id="14" name="Inhaltsplatzhalter 7"/>
          <p:cNvGraphicFramePr>
            <a:graphicFrameLocks noChangeAspect="1"/>
          </p:cNvGraphicFramePr>
          <p:nvPr>
            <p:extLst>
              <p:ext uri="{D42A27DB-BD31-4B8C-83A1-F6EECF244321}">
                <p14:modId xmlns:p14="http://schemas.microsoft.com/office/powerpoint/2010/main" val="1024793860"/>
              </p:ext>
            </p:extLst>
          </p:nvPr>
        </p:nvGraphicFramePr>
        <p:xfrm>
          <a:off x="6353175" y="1773241"/>
          <a:ext cx="4019550" cy="351791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feld 12"/>
          <p:cNvSpPr txBox="1"/>
          <p:nvPr/>
        </p:nvSpPr>
        <p:spPr>
          <a:xfrm>
            <a:off x="5254466" y="5330333"/>
            <a:ext cx="4916648"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n=2092; </a:t>
            </a:r>
            <a:r>
              <a:rPr lang="de-CH" sz="1000" dirty="0" err="1">
                <a:latin typeface="Arial" pitchFamily="34" charset="0"/>
                <a:cs typeface="Arial" pitchFamily="34" charset="0"/>
              </a:rPr>
              <a:t>Mentions</a:t>
            </a:r>
            <a:r>
              <a:rPr lang="de-CH" sz="1000" dirty="0">
                <a:latin typeface="Arial" pitchFamily="34" charset="0"/>
                <a:cs typeface="Arial" pitchFamily="34" charset="0"/>
              </a:rPr>
              <a:t> de 2</a:t>
            </a:r>
            <a:r>
              <a:rPr lang="de-CH" sz="1000" dirty="0" smtClean="0">
                <a:latin typeface="Arial" pitchFamily="34" charset="0"/>
                <a:cs typeface="Arial" pitchFamily="34" charset="0"/>
              </a:rPr>
              <a:t>%, </a:t>
            </a:r>
            <a:r>
              <a:rPr lang="de-CH" sz="1000" dirty="0" err="1">
                <a:latin typeface="Arial" pitchFamily="34" charset="0"/>
                <a:cs typeface="Arial" pitchFamily="34" charset="0"/>
              </a:rPr>
              <a:t>autres</a:t>
            </a:r>
            <a:r>
              <a:rPr lang="de-CH" sz="1000" dirty="0">
                <a:latin typeface="Arial" pitchFamily="34" charset="0"/>
                <a:cs typeface="Arial" pitchFamily="34" charset="0"/>
              </a:rPr>
              <a:t> </a:t>
            </a:r>
            <a:r>
              <a:rPr lang="de-CH" sz="1000" dirty="0" err="1">
                <a:latin typeface="Arial" pitchFamily="34" charset="0"/>
                <a:cs typeface="Arial" pitchFamily="34" charset="0"/>
              </a:rPr>
              <a:t>mentions</a:t>
            </a:r>
            <a:r>
              <a:rPr lang="de-CH" sz="1000" dirty="0">
                <a:latin typeface="Arial" pitchFamily="34" charset="0"/>
                <a:cs typeface="Arial" pitchFamily="34" charset="0"/>
              </a:rPr>
              <a:t>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résumées</a:t>
            </a:r>
            <a:r>
              <a:rPr lang="de-CH" sz="1000" dirty="0">
                <a:latin typeface="Arial" pitchFamily="34" charset="0"/>
                <a:cs typeface="Arial" pitchFamily="34" charset="0"/>
              </a:rPr>
              <a:t> </a:t>
            </a:r>
            <a:r>
              <a:rPr lang="de-CH" sz="1000" dirty="0" err="1">
                <a:latin typeface="Arial" pitchFamily="34" charset="0"/>
                <a:cs typeface="Arial" pitchFamily="34" charset="0"/>
              </a:rPr>
              <a:t>sous</a:t>
            </a:r>
            <a:r>
              <a:rPr lang="de-CH" sz="1000" dirty="0">
                <a:latin typeface="Arial" pitchFamily="34" charset="0"/>
                <a:cs typeface="Arial" pitchFamily="34" charset="0"/>
              </a:rPr>
              <a:t> «</a:t>
            </a:r>
            <a:r>
              <a:rPr lang="de-CH" sz="1000" dirty="0" err="1">
                <a:latin typeface="Arial" pitchFamily="34" charset="0"/>
                <a:cs typeface="Arial" pitchFamily="34" charset="0"/>
              </a:rPr>
              <a:t>Autre</a:t>
            </a:r>
            <a:r>
              <a:rPr lang="de-CH" sz="1000" dirty="0">
                <a:latin typeface="Arial" pitchFamily="34" charset="0"/>
                <a:cs typeface="Arial" pitchFamily="34" charset="0"/>
              </a:rPr>
              <a:t>»</a:t>
            </a: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245" y="2110740"/>
            <a:ext cx="2808000" cy="28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5455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Intelligence</a:t>
            </a:r>
            <a:r>
              <a:rPr lang="de-CH" dirty="0" smtClean="0"/>
              <a:t> </a:t>
            </a:r>
            <a:r>
              <a:rPr lang="de-CH" dirty="0" err="1" smtClean="0"/>
              <a:t>artificielle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4838702"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1.3: </a:t>
            </a:r>
            <a:r>
              <a:rPr lang="fr-FR" sz="1100" dirty="0"/>
              <a:t>Avez-vous déjà entendu parler de l’intelligence artificielle?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sp>
        <p:nvSpPr>
          <p:cNvPr id="10" name="Textfeld 9"/>
          <p:cNvSpPr txBox="1"/>
          <p:nvPr/>
        </p:nvSpPr>
        <p:spPr>
          <a:xfrm>
            <a:off x="5359876" y="1374810"/>
            <a:ext cx="480520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1.4: </a:t>
            </a:r>
            <a:r>
              <a:rPr lang="fr-FR" sz="1100" dirty="0"/>
              <a:t>Qu’est-ce qui vous vient à l’esprit quand vous entendez «intelligence artificielle»?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ouverte</a:t>
            </a:r>
            <a:endParaRPr lang="de-CH" sz="1100" dirty="0">
              <a:solidFill>
                <a:schemeClr val="accent3"/>
              </a:solidFill>
            </a:endParaRPr>
          </a:p>
        </p:txBody>
      </p:sp>
      <p:graphicFrame>
        <p:nvGraphicFramePr>
          <p:cNvPr id="11" name="Inhaltsplatzhalter 7"/>
          <p:cNvGraphicFramePr>
            <a:graphicFrameLocks noChangeAspect="1"/>
          </p:cNvGraphicFramePr>
          <p:nvPr>
            <p:extLst>
              <p:ext uri="{D42A27DB-BD31-4B8C-83A1-F6EECF244321}">
                <p14:modId xmlns:p14="http://schemas.microsoft.com/office/powerpoint/2010/main" val="3858428010"/>
              </p:ext>
            </p:extLst>
          </p:nvPr>
        </p:nvGraphicFramePr>
        <p:xfrm>
          <a:off x="512204" y="1774825"/>
          <a:ext cx="3460797" cy="35101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p:cNvSpPr txBox="1"/>
          <p:nvPr/>
        </p:nvSpPr>
        <p:spPr>
          <a:xfrm>
            <a:off x="1449858" y="1985755"/>
            <a:ext cx="1374777" cy="246221"/>
          </a:xfrm>
          <a:prstGeom prst="rect">
            <a:avLst/>
          </a:prstGeom>
          <a:noFill/>
        </p:spPr>
        <p:txBody>
          <a:bodyPr wrap="square" rtlCol="0">
            <a:spAutoFit/>
          </a:bodyPr>
          <a:lstStyle/>
          <a:p>
            <a:pPr algn="ctr"/>
            <a:r>
              <a:rPr lang="fr-CH" sz="1000" b="1" dirty="0" smtClean="0"/>
              <a:t>Total [2092]</a:t>
            </a:r>
            <a:endParaRPr lang="de-CH" sz="1000" b="1" dirty="0" smtClean="0"/>
          </a:p>
        </p:txBody>
      </p:sp>
      <p:graphicFrame>
        <p:nvGraphicFramePr>
          <p:cNvPr id="14" name="Inhaltsplatzhalter 7"/>
          <p:cNvGraphicFramePr>
            <a:graphicFrameLocks noChangeAspect="1"/>
          </p:cNvGraphicFramePr>
          <p:nvPr>
            <p:extLst>
              <p:ext uri="{D42A27DB-BD31-4B8C-83A1-F6EECF244321}">
                <p14:modId xmlns:p14="http://schemas.microsoft.com/office/powerpoint/2010/main" val="2532129596"/>
              </p:ext>
            </p:extLst>
          </p:nvPr>
        </p:nvGraphicFramePr>
        <p:xfrm>
          <a:off x="6238875" y="1755783"/>
          <a:ext cx="4106604" cy="351791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feld 12"/>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endParaRPr lang="de-CH" sz="1000" dirty="0">
              <a:latin typeface="Arial" pitchFamily="34" charset="0"/>
              <a:cs typeface="Arial" pitchFamily="34" charset="0"/>
            </a:endParaRPr>
          </a:p>
        </p:txBody>
      </p:sp>
      <p:sp>
        <p:nvSpPr>
          <p:cNvPr id="16" name="Textfeld 15"/>
          <p:cNvSpPr txBox="1"/>
          <p:nvPr/>
        </p:nvSpPr>
        <p:spPr>
          <a:xfrm>
            <a:off x="5254466" y="5330333"/>
            <a:ext cx="4916647"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a:t>
            </a:r>
            <a:r>
              <a:rPr lang="de-CH" sz="1000" dirty="0">
                <a:latin typeface="Arial" pitchFamily="34" charset="0"/>
                <a:cs typeface="Arial" pitchFamily="34" charset="0"/>
              </a:rPr>
              <a:t>n=2092; </a:t>
            </a:r>
            <a:r>
              <a:rPr lang="de-CH" sz="1000" dirty="0" err="1">
                <a:latin typeface="Arial" pitchFamily="34" charset="0"/>
                <a:cs typeface="Arial" pitchFamily="34" charset="0"/>
              </a:rPr>
              <a:t>Mentions</a:t>
            </a:r>
            <a:r>
              <a:rPr lang="de-CH" sz="1000" dirty="0">
                <a:latin typeface="Arial" pitchFamily="34" charset="0"/>
                <a:cs typeface="Arial" pitchFamily="34" charset="0"/>
              </a:rPr>
              <a:t> de 2%, </a:t>
            </a:r>
            <a:r>
              <a:rPr lang="de-CH" sz="1000" dirty="0" err="1">
                <a:latin typeface="Arial" pitchFamily="34" charset="0"/>
                <a:cs typeface="Arial" pitchFamily="34" charset="0"/>
              </a:rPr>
              <a:t>autres</a:t>
            </a:r>
            <a:r>
              <a:rPr lang="de-CH" sz="1000" dirty="0">
                <a:latin typeface="Arial" pitchFamily="34" charset="0"/>
                <a:cs typeface="Arial" pitchFamily="34" charset="0"/>
              </a:rPr>
              <a:t> </a:t>
            </a:r>
            <a:r>
              <a:rPr lang="de-CH" sz="1000" dirty="0" err="1">
                <a:latin typeface="Arial" pitchFamily="34" charset="0"/>
                <a:cs typeface="Arial" pitchFamily="34" charset="0"/>
              </a:rPr>
              <a:t>mentions</a:t>
            </a:r>
            <a:r>
              <a:rPr lang="de-CH" sz="1000" dirty="0">
                <a:latin typeface="Arial" pitchFamily="34" charset="0"/>
                <a:cs typeface="Arial" pitchFamily="34" charset="0"/>
              </a:rPr>
              <a:t>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résumées</a:t>
            </a:r>
            <a:r>
              <a:rPr lang="de-CH" sz="1000" dirty="0">
                <a:latin typeface="Arial" pitchFamily="34" charset="0"/>
                <a:cs typeface="Arial" pitchFamily="34" charset="0"/>
              </a:rPr>
              <a:t> </a:t>
            </a:r>
            <a:r>
              <a:rPr lang="de-CH" sz="1000" dirty="0" err="1">
                <a:latin typeface="Arial" pitchFamily="34" charset="0"/>
                <a:cs typeface="Arial" pitchFamily="34" charset="0"/>
              </a:rPr>
              <a:t>sous</a:t>
            </a:r>
            <a:r>
              <a:rPr lang="de-CH" sz="1000" dirty="0">
                <a:latin typeface="Arial" pitchFamily="34" charset="0"/>
                <a:cs typeface="Arial" pitchFamily="34" charset="0"/>
              </a:rPr>
              <a:t> «</a:t>
            </a:r>
            <a:r>
              <a:rPr lang="de-CH" sz="1000" dirty="0" err="1">
                <a:latin typeface="Arial" pitchFamily="34" charset="0"/>
                <a:cs typeface="Arial" pitchFamily="34" charset="0"/>
              </a:rPr>
              <a:t>Autre</a:t>
            </a:r>
            <a:r>
              <a:rPr lang="de-CH" sz="1000" dirty="0">
                <a:latin typeface="Arial" pitchFamily="34" charset="0"/>
                <a:cs typeface="Arial" pitchFamily="34" charset="0"/>
              </a:rPr>
              <a:t>»</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7525" y="2110740"/>
            <a:ext cx="2808000" cy="28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94972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smtClean="0"/>
              <a:t>IA – </a:t>
            </a:r>
            <a:r>
              <a:rPr lang="de-CH" dirty="0" err="1" smtClean="0"/>
              <a:t>Menace</a:t>
            </a:r>
            <a:r>
              <a:rPr lang="de-CH" dirty="0" smtClean="0"/>
              <a:t> </a:t>
            </a:r>
            <a:r>
              <a:rPr lang="de-CH" dirty="0" err="1" smtClean="0"/>
              <a:t>ou</a:t>
            </a:r>
            <a:r>
              <a:rPr lang="de-CH" dirty="0" smtClean="0"/>
              <a:t> </a:t>
            </a:r>
            <a:r>
              <a:rPr lang="de-CH" dirty="0" err="1" smtClean="0"/>
              <a:t>opportunité</a:t>
            </a:r>
            <a:r>
              <a:rPr lang="de-CH" dirty="0" smtClean="0"/>
              <a:t>? 1</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1.5: </a:t>
            </a:r>
            <a:r>
              <a:rPr lang="fr-FR" sz="1100" dirty="0"/>
              <a:t>D’une manière générale, à vos yeux, l’intelligence artificielle représente-t-elle plutôt une menace ou une </a:t>
            </a:r>
            <a:r>
              <a:rPr lang="fr-FR" sz="1100" dirty="0" smtClean="0"/>
              <a:t>opportunité? </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 </a:t>
            </a:r>
            <a:r>
              <a:rPr lang="de-CH" sz="1100" dirty="0" err="1" smtClean="0">
                <a:solidFill>
                  <a:schemeClr val="accent3"/>
                </a:solidFill>
              </a:rPr>
              <a:t>Question</a:t>
            </a:r>
            <a:r>
              <a:rPr lang="de-CH" sz="1100" dirty="0" smtClean="0">
                <a:solidFill>
                  <a:schemeClr val="accent3"/>
                </a:solidFill>
              </a:rPr>
              <a:t> </a:t>
            </a:r>
            <a:r>
              <a:rPr lang="de-CH" sz="1100" dirty="0" err="1" smtClean="0">
                <a:solidFill>
                  <a:schemeClr val="accent3"/>
                </a:solidFill>
              </a:rPr>
              <a:t>échelonnée</a:t>
            </a:r>
            <a:r>
              <a:rPr lang="de-CH" sz="1100" dirty="0" smtClean="0">
                <a:solidFill>
                  <a:schemeClr val="accent3"/>
                </a:solidFill>
              </a:rPr>
              <a:t>: -2= </a:t>
            </a:r>
            <a:r>
              <a:rPr lang="de-CH" sz="1100" dirty="0" err="1" smtClean="0">
                <a:solidFill>
                  <a:schemeClr val="accent3"/>
                </a:solidFill>
              </a:rPr>
              <a:t>seulement</a:t>
            </a:r>
            <a:r>
              <a:rPr lang="de-CH" sz="1100" dirty="0" smtClean="0">
                <a:solidFill>
                  <a:schemeClr val="accent3"/>
                </a:solidFill>
              </a:rPr>
              <a:t> </a:t>
            </a:r>
            <a:r>
              <a:rPr lang="de-CH" sz="1100" dirty="0" err="1" smtClean="0">
                <a:solidFill>
                  <a:schemeClr val="accent3"/>
                </a:solidFill>
              </a:rPr>
              <a:t>une</a:t>
            </a:r>
            <a:r>
              <a:rPr lang="de-CH" sz="1100" dirty="0" smtClean="0">
                <a:solidFill>
                  <a:schemeClr val="accent3"/>
                </a:solidFill>
              </a:rPr>
              <a:t> </a:t>
            </a:r>
            <a:r>
              <a:rPr lang="de-CH" sz="1100" dirty="0" err="1" smtClean="0">
                <a:solidFill>
                  <a:schemeClr val="accent3"/>
                </a:solidFill>
              </a:rPr>
              <a:t>menace</a:t>
            </a:r>
            <a:r>
              <a:rPr lang="de-CH" sz="1100" dirty="0" smtClean="0">
                <a:solidFill>
                  <a:schemeClr val="accent3"/>
                </a:solidFill>
              </a:rPr>
              <a:t>, +2= </a:t>
            </a:r>
            <a:r>
              <a:rPr lang="de-CH" sz="1100" dirty="0" err="1" smtClean="0">
                <a:solidFill>
                  <a:schemeClr val="accent3"/>
                </a:solidFill>
              </a:rPr>
              <a:t>seulement</a:t>
            </a:r>
            <a:r>
              <a:rPr lang="de-CH" sz="1100" dirty="0" smtClean="0">
                <a:solidFill>
                  <a:schemeClr val="accent3"/>
                </a:solidFill>
              </a:rPr>
              <a:t> </a:t>
            </a:r>
            <a:r>
              <a:rPr lang="de-CH" sz="1100" dirty="0" err="1" smtClean="0">
                <a:solidFill>
                  <a:schemeClr val="accent3"/>
                </a:solidFill>
              </a:rPr>
              <a:t>une</a:t>
            </a:r>
            <a:r>
              <a:rPr lang="de-CH" sz="1100" dirty="0" smtClean="0">
                <a:solidFill>
                  <a:schemeClr val="accent3"/>
                </a:solidFill>
              </a:rPr>
              <a:t> </a:t>
            </a:r>
            <a:r>
              <a:rPr lang="de-CH" sz="1100" dirty="0" err="1" smtClean="0">
                <a:solidFill>
                  <a:schemeClr val="accent3"/>
                </a:solidFill>
              </a:rPr>
              <a:t>opportunité</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927544877"/>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Inhaltsplatzhalter 9"/>
          <p:cNvGraphicFramePr>
            <a:graphicFrameLocks/>
          </p:cNvGraphicFramePr>
          <p:nvPr>
            <p:extLst>
              <p:ext uri="{D42A27DB-BD31-4B8C-83A1-F6EECF244321}">
                <p14:modId xmlns:p14="http://schemas.microsoft.com/office/powerpoint/2010/main" val="2001494536"/>
              </p:ext>
            </p:extLst>
          </p:nvPr>
        </p:nvGraphicFramePr>
        <p:xfrm>
          <a:off x="8859028" y="1850804"/>
          <a:ext cx="571007" cy="2721195"/>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425929">
                <a:tc>
                  <a:txBody>
                    <a:bodyPr/>
                    <a:lstStyle/>
                    <a:p>
                      <a:pPr algn="ctr" fontAlgn="b"/>
                      <a:r>
                        <a:rPr lang="de-DE" sz="1000" b="0" i="0" u="none" strike="noStrike" dirty="0">
                          <a:solidFill>
                            <a:schemeClr val="tx1"/>
                          </a:solidFill>
                          <a:effectLst/>
                          <a:latin typeface="+mn-lt"/>
                        </a:rPr>
                        <a:t>-0.05</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a:solidFill>
                            <a:schemeClr val="tx1"/>
                          </a:solidFill>
                          <a:effectLst/>
                          <a:latin typeface="+mn-lt"/>
                        </a:rPr>
                        <a:t>-0.05</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a:solidFill>
                            <a:schemeClr val="tx1"/>
                          </a:solidFill>
                          <a:effectLst/>
                          <a:latin typeface="+mn-lt"/>
                        </a:rPr>
                        <a:t>-0.08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0.04 B</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a:solidFill>
                            <a:schemeClr val="tx1"/>
                          </a:solidFill>
                          <a:effectLst/>
                          <a:latin typeface="+mn-lt"/>
                        </a:rPr>
                        <a:t>-0.15</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
        <p:nvSpPr>
          <p:cNvPr id="18" name="Textfeld 17"/>
          <p:cNvSpPr txBox="1"/>
          <p:nvPr/>
        </p:nvSpPr>
        <p:spPr>
          <a:xfrm>
            <a:off x="417195" y="5176444"/>
            <a:ext cx="9752453" cy="307777"/>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a:latin typeface="Arial" pitchFamily="34" charset="0"/>
                <a:cs typeface="Arial" pitchFamily="34" charset="0"/>
              </a:rPr>
              <a:t>étiquetés</a:t>
            </a:r>
            <a:endParaRPr lang="de-CH" sz="1000" dirty="0">
              <a:latin typeface="Arial" pitchFamily="34" charset="0"/>
              <a:cs typeface="Arial" pitchFamily="34" charset="0"/>
            </a:endParaRPr>
          </a:p>
          <a:p>
            <a:r>
              <a:rPr lang="de-CH" sz="1000" dirty="0">
                <a:latin typeface="Arial" pitchFamily="34" charset="0"/>
                <a:cs typeface="Arial" pitchFamily="34" charset="0"/>
              </a:rPr>
              <a:t>Les </a:t>
            </a:r>
            <a:r>
              <a:rPr lang="de-CH" sz="1000" dirty="0" err="1">
                <a:latin typeface="Arial" pitchFamily="34" charset="0"/>
                <a:cs typeface="Arial" pitchFamily="34" charset="0"/>
              </a:rPr>
              <a:t>lettres</a:t>
            </a:r>
            <a:r>
              <a:rPr lang="de-CH" sz="1000" dirty="0">
                <a:latin typeface="Arial" pitchFamily="34" charset="0"/>
                <a:cs typeface="Arial" pitchFamily="34" charset="0"/>
              </a:rPr>
              <a:t> </a:t>
            </a:r>
            <a:r>
              <a:rPr lang="de-CH" sz="1000" dirty="0" err="1">
                <a:latin typeface="Arial" pitchFamily="34" charset="0"/>
                <a:cs typeface="Arial" pitchFamily="34" charset="0"/>
              </a:rPr>
              <a:t>après</a:t>
            </a:r>
            <a:r>
              <a:rPr lang="de-CH" sz="1000" dirty="0">
                <a:latin typeface="Arial" pitchFamily="34" charset="0"/>
                <a:cs typeface="Arial" pitchFamily="34" charset="0"/>
              </a:rPr>
              <a:t> la </a:t>
            </a:r>
            <a:r>
              <a:rPr lang="de-CH" sz="1000" dirty="0" err="1">
                <a:latin typeface="Arial" pitchFamily="34" charset="0"/>
                <a:cs typeface="Arial" pitchFamily="34" charset="0"/>
              </a:rPr>
              <a:t>moyenne</a:t>
            </a:r>
            <a:r>
              <a:rPr lang="de-CH" sz="1000" dirty="0">
                <a:latin typeface="Arial" pitchFamily="34" charset="0"/>
                <a:cs typeface="Arial" pitchFamily="34" charset="0"/>
              </a:rPr>
              <a:t> </a:t>
            </a:r>
            <a:r>
              <a:rPr lang="de-CH" sz="1000" dirty="0" err="1">
                <a:latin typeface="Arial" pitchFamily="34" charset="0"/>
                <a:cs typeface="Arial" pitchFamily="34" charset="0"/>
              </a:rPr>
              <a:t>signifient</a:t>
            </a:r>
            <a:r>
              <a:rPr lang="de-CH" sz="1000" dirty="0">
                <a:latin typeface="Arial" pitchFamily="34" charset="0"/>
                <a:cs typeface="Arial" pitchFamily="34" charset="0"/>
              </a:rPr>
              <a:t> </a:t>
            </a:r>
            <a:r>
              <a:rPr lang="de-CH" sz="1000" dirty="0" err="1">
                <a:latin typeface="Arial" pitchFamily="34" charset="0"/>
                <a:cs typeface="Arial" pitchFamily="34" charset="0"/>
              </a:rPr>
              <a:t>une</a:t>
            </a:r>
            <a:r>
              <a:rPr lang="de-CH" sz="1000" dirty="0">
                <a:latin typeface="Arial" pitchFamily="34" charset="0"/>
                <a:cs typeface="Arial" pitchFamily="34" charset="0"/>
              </a:rPr>
              <a:t> </a:t>
            </a:r>
            <a:r>
              <a:rPr lang="de-CH" sz="1000" dirty="0" err="1">
                <a:latin typeface="Arial" pitchFamily="34" charset="0"/>
                <a:cs typeface="Arial" pitchFamily="34" charset="0"/>
              </a:rPr>
              <a:t>différence</a:t>
            </a:r>
            <a:r>
              <a:rPr lang="de-CH" sz="1000" dirty="0">
                <a:latin typeface="Arial" pitchFamily="34" charset="0"/>
                <a:cs typeface="Arial" pitchFamily="34" charset="0"/>
              </a:rPr>
              <a:t> </a:t>
            </a:r>
            <a:r>
              <a:rPr lang="de-CH" sz="1000" dirty="0" err="1">
                <a:latin typeface="Arial" pitchFamily="34" charset="0"/>
                <a:cs typeface="Arial" pitchFamily="34" charset="0"/>
              </a:rPr>
              <a:t>significative</a:t>
            </a:r>
            <a:r>
              <a:rPr lang="de-CH" sz="1000" dirty="0">
                <a:latin typeface="Arial" pitchFamily="34" charset="0"/>
                <a:cs typeface="Arial" pitchFamily="34" charset="0"/>
              </a:rPr>
              <a:t> (</a:t>
            </a:r>
            <a:r>
              <a:rPr lang="de-CH" sz="1000" dirty="0" err="1">
                <a:latin typeface="Arial" pitchFamily="34" charset="0"/>
                <a:cs typeface="Arial" pitchFamily="34" charset="0"/>
              </a:rPr>
              <a:t>niveau</a:t>
            </a:r>
            <a:r>
              <a:rPr lang="de-CH" sz="1000" dirty="0">
                <a:latin typeface="Arial" pitchFamily="34" charset="0"/>
                <a:cs typeface="Arial" pitchFamily="34" charset="0"/>
              </a:rPr>
              <a:t> 95%) en </a:t>
            </a:r>
            <a:r>
              <a:rPr lang="de-CH" sz="1000" dirty="0" err="1">
                <a:latin typeface="Arial" pitchFamily="34" charset="0"/>
                <a:cs typeface="Arial" pitchFamily="34" charset="0"/>
              </a:rPr>
              <a:t>comparaison</a:t>
            </a:r>
            <a:r>
              <a:rPr lang="de-CH" sz="1000" dirty="0">
                <a:latin typeface="Arial" pitchFamily="34" charset="0"/>
                <a:cs typeface="Arial" pitchFamily="34" charset="0"/>
              </a:rPr>
              <a:t> </a:t>
            </a:r>
            <a:r>
              <a:rPr lang="de-CH" sz="1000" dirty="0" err="1">
                <a:latin typeface="Arial" pitchFamily="34" charset="0"/>
                <a:cs typeface="Arial" pitchFamily="34" charset="0"/>
              </a:rPr>
              <a:t>avec</a:t>
            </a:r>
            <a:r>
              <a:rPr lang="de-CH" sz="1000" dirty="0">
                <a:latin typeface="Arial" pitchFamily="34" charset="0"/>
                <a:cs typeface="Arial" pitchFamily="34" charset="0"/>
              </a:rPr>
              <a:t> les </a:t>
            </a:r>
            <a:r>
              <a:rPr lang="de-CH" sz="1000" dirty="0" err="1">
                <a:latin typeface="Arial" pitchFamily="34" charset="0"/>
                <a:cs typeface="Arial" pitchFamily="34" charset="0"/>
              </a:rPr>
              <a:t>segments</a:t>
            </a:r>
            <a:r>
              <a:rPr lang="de-CH" sz="1000" dirty="0">
                <a:latin typeface="Arial" pitchFamily="34" charset="0"/>
                <a:cs typeface="Arial" pitchFamily="34" charset="0"/>
              </a:rPr>
              <a:t>, </a:t>
            </a:r>
            <a:r>
              <a:rPr lang="de-CH" sz="1000" dirty="0" err="1">
                <a:latin typeface="Arial" pitchFamily="34" charset="0"/>
                <a:cs typeface="Arial" pitchFamily="34" charset="0"/>
              </a:rPr>
              <a:t>qui</a:t>
            </a:r>
            <a:r>
              <a:rPr lang="de-CH" sz="1000" dirty="0">
                <a:latin typeface="Arial" pitchFamily="34" charset="0"/>
                <a:cs typeface="Arial" pitchFamily="34" charset="0"/>
              </a:rPr>
              <a:t>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représentés</a:t>
            </a:r>
            <a:r>
              <a:rPr lang="de-CH" sz="1000" dirty="0">
                <a:latin typeface="Arial" pitchFamily="34" charset="0"/>
                <a:cs typeface="Arial" pitchFamily="34" charset="0"/>
              </a:rPr>
              <a:t> par les </a:t>
            </a:r>
            <a:r>
              <a:rPr lang="de-CH" sz="1000" dirty="0" err="1" smtClean="0">
                <a:latin typeface="Arial" pitchFamily="34" charset="0"/>
                <a:cs typeface="Arial" pitchFamily="34" charset="0"/>
              </a:rPr>
              <a:t>lettres</a:t>
            </a:r>
            <a:endParaRPr lang="de-CH" sz="1000" dirty="0">
              <a:latin typeface="Arial" pitchFamily="34" charset="0"/>
              <a:cs typeface="Arial" pitchFamily="34" charset="0"/>
            </a:endParaRPr>
          </a:p>
        </p:txBody>
      </p:sp>
    </p:spTree>
    <p:extLst>
      <p:ext uri="{BB962C8B-B14F-4D97-AF65-F5344CB8AC3E}">
        <p14:creationId xmlns:p14="http://schemas.microsoft.com/office/powerpoint/2010/main" val="375180876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2"/>
          <p:cNvGraphicFramePr>
            <a:graphicFrameLocks/>
          </p:cNvGraphicFramePr>
          <p:nvPr>
            <p:extLst>
              <p:ext uri="{D42A27DB-BD31-4B8C-83A1-F6EECF244321}">
                <p14:modId xmlns:p14="http://schemas.microsoft.com/office/powerpoint/2010/main" val="3359013319"/>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CH" dirty="0"/>
              <a:t>IA – </a:t>
            </a:r>
            <a:r>
              <a:rPr lang="de-CH" dirty="0" err="1"/>
              <a:t>Menace</a:t>
            </a:r>
            <a:r>
              <a:rPr lang="de-CH" dirty="0"/>
              <a:t> </a:t>
            </a:r>
            <a:r>
              <a:rPr lang="de-CH" dirty="0" err="1"/>
              <a:t>ou</a:t>
            </a:r>
            <a:r>
              <a:rPr lang="de-CH" dirty="0"/>
              <a:t> </a:t>
            </a:r>
            <a:r>
              <a:rPr lang="de-CH" dirty="0" err="1"/>
              <a:t>opportunité</a:t>
            </a:r>
            <a:r>
              <a:rPr lang="de-CH" dirty="0"/>
              <a:t>? </a:t>
            </a:r>
            <a:r>
              <a:rPr lang="de-CH" dirty="0" smtClean="0"/>
              <a:t>2</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1.5: </a:t>
            </a:r>
            <a:r>
              <a:rPr lang="fr-FR" sz="1100" dirty="0"/>
              <a:t>D’une manière générale, à vos yeux, l’intelligence artificielle représente-t-elle plutôt une menace ou une opportunité? </a:t>
            </a:r>
            <a:endParaRPr lang="fr-FR" sz="1100" dirty="0" smtClean="0"/>
          </a:p>
          <a:p>
            <a:r>
              <a:rPr lang="de-CH" sz="1100" dirty="0" smtClean="0"/>
              <a:t>Q1.6: </a:t>
            </a:r>
            <a:r>
              <a:rPr lang="fr-FR" sz="1100" dirty="0"/>
              <a:t>Dans les domaines suivants, l’intelligence artificielle représente-t-elle pour vous plutôt une menace ou une </a:t>
            </a:r>
            <a:r>
              <a:rPr lang="fr-FR" sz="1100" dirty="0" smtClean="0"/>
              <a:t>opportunité? </a:t>
            </a:r>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échelonnée</a:t>
            </a:r>
            <a:r>
              <a:rPr lang="de-CH" sz="1100" dirty="0">
                <a:solidFill>
                  <a:schemeClr val="accent3"/>
                </a:solidFill>
              </a:rPr>
              <a:t>: -2= </a:t>
            </a:r>
            <a:r>
              <a:rPr lang="de-CH" sz="1100" dirty="0" err="1">
                <a:solidFill>
                  <a:schemeClr val="accent3"/>
                </a:solidFill>
              </a:rPr>
              <a:t>seulement</a:t>
            </a:r>
            <a:r>
              <a:rPr lang="de-CH" sz="1100" dirty="0">
                <a:solidFill>
                  <a:schemeClr val="accent3"/>
                </a:solidFill>
              </a:rPr>
              <a:t> </a:t>
            </a:r>
            <a:r>
              <a:rPr lang="de-CH" sz="1100" dirty="0" err="1">
                <a:solidFill>
                  <a:schemeClr val="accent3"/>
                </a:solidFill>
              </a:rPr>
              <a:t>une</a:t>
            </a:r>
            <a:r>
              <a:rPr lang="de-CH" sz="1100" dirty="0">
                <a:solidFill>
                  <a:schemeClr val="accent3"/>
                </a:solidFill>
              </a:rPr>
              <a:t> </a:t>
            </a:r>
            <a:r>
              <a:rPr lang="de-CH" sz="1100" dirty="0" err="1">
                <a:solidFill>
                  <a:schemeClr val="accent3"/>
                </a:solidFill>
              </a:rPr>
              <a:t>menace</a:t>
            </a:r>
            <a:r>
              <a:rPr lang="de-CH" sz="1100" dirty="0">
                <a:solidFill>
                  <a:schemeClr val="accent3"/>
                </a:solidFill>
              </a:rPr>
              <a:t>, +2= </a:t>
            </a:r>
            <a:r>
              <a:rPr lang="de-CH" sz="1100" dirty="0" err="1">
                <a:solidFill>
                  <a:schemeClr val="accent3"/>
                </a:solidFill>
              </a:rPr>
              <a:t>seulement</a:t>
            </a:r>
            <a:r>
              <a:rPr lang="de-CH" sz="1100" dirty="0">
                <a:solidFill>
                  <a:schemeClr val="accent3"/>
                </a:solidFill>
              </a:rPr>
              <a:t> </a:t>
            </a:r>
            <a:r>
              <a:rPr lang="de-CH" sz="1100" dirty="0" err="1">
                <a:solidFill>
                  <a:schemeClr val="accent3"/>
                </a:solidFill>
              </a:rPr>
              <a:t>une</a:t>
            </a:r>
            <a:r>
              <a:rPr lang="de-CH" sz="1100" dirty="0">
                <a:solidFill>
                  <a:schemeClr val="accent3"/>
                </a:solidFill>
              </a:rPr>
              <a:t> </a:t>
            </a:r>
            <a:r>
              <a:rPr lang="de-CH" sz="1100" dirty="0" err="1">
                <a:solidFill>
                  <a:schemeClr val="accent3"/>
                </a:solidFill>
              </a:rPr>
              <a:t>opportunité</a:t>
            </a:r>
            <a:endParaRPr lang="de-CH" sz="1100" dirty="0">
              <a:solidFill>
                <a:schemeClr val="accent3"/>
              </a:solidFill>
            </a:endParaRPr>
          </a:p>
        </p:txBody>
      </p:sp>
      <p:graphicFrame>
        <p:nvGraphicFramePr>
          <p:cNvPr id="16" name="Inhaltsplatzhalter 9"/>
          <p:cNvGraphicFramePr>
            <a:graphicFrameLocks/>
          </p:cNvGraphicFramePr>
          <p:nvPr>
            <p:extLst>
              <p:ext uri="{D42A27DB-BD31-4B8C-83A1-F6EECF244321}">
                <p14:modId xmlns:p14="http://schemas.microsoft.com/office/powerpoint/2010/main" val="2668862278"/>
              </p:ext>
            </p:extLst>
          </p:nvPr>
        </p:nvGraphicFramePr>
        <p:xfrm>
          <a:off x="8859028" y="1850804"/>
          <a:ext cx="711692" cy="2728815"/>
        </p:xfrm>
        <a:graphic>
          <a:graphicData uri="http://schemas.openxmlformats.org/drawingml/2006/table">
            <a:tbl>
              <a:tblPr firstRow="1" bandRow="1">
                <a:tableStyleId>{2D5ABB26-0587-4C30-8999-92F81FD0307C}</a:tableStyleId>
              </a:tblPr>
              <a:tblGrid>
                <a:gridCol w="711692"/>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427199">
                <a:tc>
                  <a:txBody>
                    <a:bodyPr/>
                    <a:lstStyle/>
                    <a:p>
                      <a:pPr algn="ctr" fontAlgn="b"/>
                      <a:r>
                        <a:rPr lang="de-DE" sz="1000" b="0" i="0" u="none" strike="noStrike" dirty="0">
                          <a:solidFill>
                            <a:schemeClr val="tx1"/>
                          </a:solidFill>
                          <a:effectLst/>
                          <a:latin typeface="+mn-lt"/>
                        </a:rPr>
                        <a:t>-0.05</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7199">
                <a:tc>
                  <a:txBody>
                    <a:bodyPr/>
                    <a:lstStyle/>
                    <a:p>
                      <a:pPr algn="ctr" fontAlgn="b"/>
                      <a:endParaRPr lang="de-CH"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7199">
                <a:tc>
                  <a:txBody>
                    <a:bodyPr/>
                    <a:lstStyle/>
                    <a:p>
                      <a:pPr algn="ctr" fontAlgn="b"/>
                      <a:r>
                        <a:rPr lang="de-DE" sz="1000" b="0" i="0" u="none" strike="noStrike" dirty="0" smtClean="0">
                          <a:solidFill>
                            <a:schemeClr val="tx1"/>
                          </a:solidFill>
                          <a:effectLst/>
                          <a:latin typeface="+mn-lt"/>
                        </a:rPr>
                        <a:t>0.24 BCD</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7199">
                <a:tc>
                  <a:txBody>
                    <a:bodyPr/>
                    <a:lstStyle/>
                    <a:p>
                      <a:pPr algn="ctr" fontAlgn="b"/>
                      <a:r>
                        <a:rPr lang="de-DE" sz="1000" b="0" i="0" u="none" strike="noStrike" dirty="0" smtClean="0">
                          <a:solidFill>
                            <a:schemeClr val="tx1"/>
                          </a:solidFill>
                          <a:effectLst/>
                          <a:latin typeface="+mn-lt"/>
                        </a:rPr>
                        <a:t>0.09 CD</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7199">
                <a:tc>
                  <a:txBody>
                    <a:bodyPr/>
                    <a:lstStyle/>
                    <a:p>
                      <a:pPr algn="ctr" fontAlgn="b"/>
                      <a:r>
                        <a:rPr lang="de-DE" sz="1000" b="0" i="0" u="none" strike="noStrike" dirty="0">
                          <a:solidFill>
                            <a:schemeClr val="tx1"/>
                          </a:solidFill>
                          <a:effectLst/>
                          <a:latin typeface="+mn-lt"/>
                        </a:rPr>
                        <a:t>-</a:t>
                      </a:r>
                      <a:r>
                        <a:rPr lang="de-DE" sz="1000" b="0" i="0" u="none" strike="noStrike" dirty="0" smtClean="0">
                          <a:solidFill>
                            <a:schemeClr val="tx1"/>
                          </a:solidFill>
                          <a:effectLst/>
                          <a:latin typeface="+mn-lt"/>
                        </a:rPr>
                        <a:t>0.38 D</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7199">
                <a:tc>
                  <a:txBody>
                    <a:bodyPr/>
                    <a:lstStyle/>
                    <a:p>
                      <a:pPr algn="ctr" fontAlgn="b"/>
                      <a:r>
                        <a:rPr lang="de-DE" sz="1000" b="0" i="0" u="none" strike="noStrike" dirty="0">
                          <a:solidFill>
                            <a:schemeClr val="tx1"/>
                          </a:solidFill>
                          <a:effectLst/>
                          <a:latin typeface="+mn-lt"/>
                        </a:rPr>
                        <a:t>-0.58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feld 4"/>
          <p:cNvSpPr txBox="1"/>
          <p:nvPr/>
        </p:nvSpPr>
        <p:spPr>
          <a:xfrm>
            <a:off x="929640" y="212598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7" name="Textfeld 16"/>
          <p:cNvSpPr txBox="1"/>
          <p:nvPr/>
        </p:nvSpPr>
        <p:spPr>
          <a:xfrm>
            <a:off x="929640" y="2491740"/>
            <a:ext cx="1424940" cy="153888"/>
          </a:xfrm>
          <a:prstGeom prst="rect">
            <a:avLst/>
          </a:prstGeom>
          <a:noFill/>
        </p:spPr>
        <p:txBody>
          <a:bodyPr wrap="square" lIns="0" tIns="0" rIns="0" bIns="0" rtlCol="0" anchor="ctr">
            <a:spAutoFit/>
          </a:bodyPr>
          <a:lstStyle/>
          <a:p>
            <a:pPr algn="r"/>
            <a:r>
              <a:rPr lang="de-CH" sz="1000" b="1" dirty="0" err="1" smtClean="0"/>
              <a:t>Domaine</a:t>
            </a:r>
            <a:endParaRPr lang="de-DE" sz="1000" b="1" dirty="0" smtClean="0"/>
          </a:p>
        </p:txBody>
      </p:sp>
      <p:sp>
        <p:nvSpPr>
          <p:cNvPr id="18" name="Textfeld 17"/>
          <p:cNvSpPr txBox="1"/>
          <p:nvPr/>
        </p:nvSpPr>
        <p:spPr>
          <a:xfrm>
            <a:off x="417195" y="5176444"/>
            <a:ext cx="9752453" cy="307777"/>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a:latin typeface="Arial" pitchFamily="34" charset="0"/>
                <a:cs typeface="Arial" pitchFamily="34" charset="0"/>
              </a:rPr>
              <a:t>étiquetés</a:t>
            </a:r>
            <a:endParaRPr lang="de-CH" sz="1000" dirty="0">
              <a:latin typeface="Arial" pitchFamily="34" charset="0"/>
              <a:cs typeface="Arial" pitchFamily="34" charset="0"/>
            </a:endParaRPr>
          </a:p>
          <a:p>
            <a:r>
              <a:rPr lang="de-CH" sz="1000" dirty="0">
                <a:latin typeface="Arial" pitchFamily="34" charset="0"/>
                <a:cs typeface="Arial" pitchFamily="34" charset="0"/>
              </a:rPr>
              <a:t>Les </a:t>
            </a:r>
            <a:r>
              <a:rPr lang="de-CH" sz="1000" dirty="0" err="1">
                <a:latin typeface="Arial" pitchFamily="34" charset="0"/>
                <a:cs typeface="Arial" pitchFamily="34" charset="0"/>
              </a:rPr>
              <a:t>lettres</a:t>
            </a:r>
            <a:r>
              <a:rPr lang="de-CH" sz="1000" dirty="0">
                <a:latin typeface="Arial" pitchFamily="34" charset="0"/>
                <a:cs typeface="Arial" pitchFamily="34" charset="0"/>
              </a:rPr>
              <a:t> </a:t>
            </a:r>
            <a:r>
              <a:rPr lang="de-CH" sz="1000" dirty="0" err="1">
                <a:latin typeface="Arial" pitchFamily="34" charset="0"/>
                <a:cs typeface="Arial" pitchFamily="34" charset="0"/>
              </a:rPr>
              <a:t>après</a:t>
            </a:r>
            <a:r>
              <a:rPr lang="de-CH" sz="1000" dirty="0">
                <a:latin typeface="Arial" pitchFamily="34" charset="0"/>
                <a:cs typeface="Arial" pitchFamily="34" charset="0"/>
              </a:rPr>
              <a:t> la </a:t>
            </a:r>
            <a:r>
              <a:rPr lang="de-CH" sz="1000" dirty="0" err="1">
                <a:latin typeface="Arial" pitchFamily="34" charset="0"/>
                <a:cs typeface="Arial" pitchFamily="34" charset="0"/>
              </a:rPr>
              <a:t>moyenne</a:t>
            </a:r>
            <a:r>
              <a:rPr lang="de-CH" sz="1000" dirty="0">
                <a:latin typeface="Arial" pitchFamily="34" charset="0"/>
                <a:cs typeface="Arial" pitchFamily="34" charset="0"/>
              </a:rPr>
              <a:t> </a:t>
            </a:r>
            <a:r>
              <a:rPr lang="de-CH" sz="1000" dirty="0" err="1">
                <a:latin typeface="Arial" pitchFamily="34" charset="0"/>
                <a:cs typeface="Arial" pitchFamily="34" charset="0"/>
              </a:rPr>
              <a:t>signifient</a:t>
            </a:r>
            <a:r>
              <a:rPr lang="de-CH" sz="1000" dirty="0">
                <a:latin typeface="Arial" pitchFamily="34" charset="0"/>
                <a:cs typeface="Arial" pitchFamily="34" charset="0"/>
              </a:rPr>
              <a:t> </a:t>
            </a:r>
            <a:r>
              <a:rPr lang="de-CH" sz="1000" dirty="0" err="1">
                <a:latin typeface="Arial" pitchFamily="34" charset="0"/>
                <a:cs typeface="Arial" pitchFamily="34" charset="0"/>
              </a:rPr>
              <a:t>une</a:t>
            </a:r>
            <a:r>
              <a:rPr lang="de-CH" sz="1000" dirty="0">
                <a:latin typeface="Arial" pitchFamily="34" charset="0"/>
                <a:cs typeface="Arial" pitchFamily="34" charset="0"/>
              </a:rPr>
              <a:t> </a:t>
            </a:r>
            <a:r>
              <a:rPr lang="de-CH" sz="1000" dirty="0" err="1">
                <a:latin typeface="Arial" pitchFamily="34" charset="0"/>
                <a:cs typeface="Arial" pitchFamily="34" charset="0"/>
              </a:rPr>
              <a:t>différence</a:t>
            </a:r>
            <a:r>
              <a:rPr lang="de-CH" sz="1000" dirty="0">
                <a:latin typeface="Arial" pitchFamily="34" charset="0"/>
                <a:cs typeface="Arial" pitchFamily="34" charset="0"/>
              </a:rPr>
              <a:t> </a:t>
            </a:r>
            <a:r>
              <a:rPr lang="de-CH" sz="1000" dirty="0" err="1">
                <a:latin typeface="Arial" pitchFamily="34" charset="0"/>
                <a:cs typeface="Arial" pitchFamily="34" charset="0"/>
              </a:rPr>
              <a:t>significative</a:t>
            </a:r>
            <a:r>
              <a:rPr lang="de-CH" sz="1000" dirty="0">
                <a:latin typeface="Arial" pitchFamily="34" charset="0"/>
                <a:cs typeface="Arial" pitchFamily="34" charset="0"/>
              </a:rPr>
              <a:t> (</a:t>
            </a:r>
            <a:r>
              <a:rPr lang="de-CH" sz="1000" dirty="0" err="1">
                <a:latin typeface="Arial" pitchFamily="34" charset="0"/>
                <a:cs typeface="Arial" pitchFamily="34" charset="0"/>
              </a:rPr>
              <a:t>niveau</a:t>
            </a:r>
            <a:r>
              <a:rPr lang="de-CH" sz="1000" dirty="0">
                <a:latin typeface="Arial" pitchFamily="34" charset="0"/>
                <a:cs typeface="Arial" pitchFamily="34" charset="0"/>
              </a:rPr>
              <a:t> 95%) en </a:t>
            </a:r>
            <a:r>
              <a:rPr lang="de-CH" sz="1000" dirty="0" err="1">
                <a:latin typeface="Arial" pitchFamily="34" charset="0"/>
                <a:cs typeface="Arial" pitchFamily="34" charset="0"/>
              </a:rPr>
              <a:t>comparaison</a:t>
            </a:r>
            <a:r>
              <a:rPr lang="de-CH" sz="1000" dirty="0">
                <a:latin typeface="Arial" pitchFamily="34" charset="0"/>
                <a:cs typeface="Arial" pitchFamily="34" charset="0"/>
              </a:rPr>
              <a:t> </a:t>
            </a:r>
            <a:r>
              <a:rPr lang="de-CH" sz="1000" dirty="0" err="1">
                <a:latin typeface="Arial" pitchFamily="34" charset="0"/>
                <a:cs typeface="Arial" pitchFamily="34" charset="0"/>
              </a:rPr>
              <a:t>avec</a:t>
            </a:r>
            <a:r>
              <a:rPr lang="de-CH" sz="1000" dirty="0">
                <a:latin typeface="Arial" pitchFamily="34" charset="0"/>
                <a:cs typeface="Arial" pitchFamily="34" charset="0"/>
              </a:rPr>
              <a:t> les </a:t>
            </a:r>
            <a:r>
              <a:rPr lang="de-CH" sz="1000" dirty="0" err="1">
                <a:latin typeface="Arial" pitchFamily="34" charset="0"/>
                <a:cs typeface="Arial" pitchFamily="34" charset="0"/>
              </a:rPr>
              <a:t>segments</a:t>
            </a:r>
            <a:r>
              <a:rPr lang="de-CH" sz="1000" dirty="0">
                <a:latin typeface="Arial" pitchFamily="34" charset="0"/>
                <a:cs typeface="Arial" pitchFamily="34" charset="0"/>
              </a:rPr>
              <a:t>, </a:t>
            </a:r>
            <a:r>
              <a:rPr lang="de-CH" sz="1000" dirty="0" err="1">
                <a:latin typeface="Arial" pitchFamily="34" charset="0"/>
                <a:cs typeface="Arial" pitchFamily="34" charset="0"/>
              </a:rPr>
              <a:t>qui</a:t>
            </a:r>
            <a:r>
              <a:rPr lang="de-CH" sz="1000" dirty="0">
                <a:latin typeface="Arial" pitchFamily="34" charset="0"/>
                <a:cs typeface="Arial" pitchFamily="34" charset="0"/>
              </a:rPr>
              <a:t>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représentés</a:t>
            </a:r>
            <a:r>
              <a:rPr lang="de-CH" sz="1000" dirty="0">
                <a:latin typeface="Arial" pitchFamily="34" charset="0"/>
                <a:cs typeface="Arial" pitchFamily="34" charset="0"/>
              </a:rPr>
              <a:t> par les </a:t>
            </a:r>
            <a:r>
              <a:rPr lang="de-CH" sz="1000" dirty="0" err="1">
                <a:latin typeface="Arial" pitchFamily="34" charset="0"/>
                <a:cs typeface="Arial" pitchFamily="34" charset="0"/>
              </a:rPr>
              <a:t>lettres</a:t>
            </a:r>
            <a:endParaRPr lang="de-CH" sz="1000" dirty="0">
              <a:latin typeface="Arial" pitchFamily="34" charset="0"/>
              <a:cs typeface="Arial" pitchFamily="34" charset="0"/>
            </a:endParaRPr>
          </a:p>
        </p:txBody>
      </p:sp>
    </p:spTree>
    <p:extLst>
      <p:ext uri="{BB962C8B-B14F-4D97-AF65-F5344CB8AC3E}">
        <p14:creationId xmlns:p14="http://schemas.microsoft.com/office/powerpoint/2010/main" val="7880534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a:t>Intelligence</a:t>
            </a:r>
            <a:r>
              <a:rPr lang="de-CH" dirty="0"/>
              <a:t> </a:t>
            </a:r>
            <a:r>
              <a:rPr lang="de-CH" dirty="0" err="1" smtClean="0"/>
              <a:t>artificielle</a:t>
            </a:r>
            <a:r>
              <a:rPr lang="de-CH" dirty="0" smtClean="0"/>
              <a:t> </a:t>
            </a:r>
            <a:r>
              <a:rPr lang="de-CH" dirty="0" err="1" smtClean="0"/>
              <a:t>dans</a:t>
            </a:r>
            <a:r>
              <a:rPr lang="de-CH" dirty="0" smtClean="0"/>
              <a:t> la </a:t>
            </a:r>
            <a:r>
              <a:rPr lang="de-CH" dirty="0" err="1" smtClean="0"/>
              <a:t>vie</a:t>
            </a:r>
            <a:r>
              <a:rPr lang="de-CH" dirty="0" smtClean="0"/>
              <a:t> </a:t>
            </a:r>
            <a:r>
              <a:rPr lang="de-CH" dirty="0" err="1" smtClean="0"/>
              <a:t>quotidienne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1.7: </a:t>
            </a:r>
            <a:r>
              <a:rPr lang="fr-FR" sz="1100" dirty="0"/>
              <a:t>Vous trouverez ci-après quelques exemples de la manière dont l'intelligence artificielle pourrait influer sur notre vie. Dites-nous si vous trouvez cela plutôt inquiétant ou réjouissant: </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1= </a:t>
            </a:r>
            <a:r>
              <a:rPr lang="de-CH" sz="1100" dirty="0" err="1" smtClean="0">
                <a:solidFill>
                  <a:schemeClr val="accent3"/>
                </a:solidFill>
              </a:rPr>
              <a:t>très</a:t>
            </a:r>
            <a:r>
              <a:rPr lang="de-CH" sz="1100" dirty="0" smtClean="0">
                <a:solidFill>
                  <a:schemeClr val="accent3"/>
                </a:solidFill>
              </a:rPr>
              <a:t> </a:t>
            </a:r>
            <a:r>
              <a:rPr lang="de-CH" sz="1100" dirty="0" err="1" smtClean="0">
                <a:solidFill>
                  <a:schemeClr val="accent3"/>
                </a:solidFill>
              </a:rPr>
              <a:t>inquiétant</a:t>
            </a:r>
            <a:r>
              <a:rPr lang="de-CH" sz="1100" dirty="0" smtClean="0">
                <a:solidFill>
                  <a:schemeClr val="accent3"/>
                </a:solidFill>
              </a:rPr>
              <a:t>, 5= </a:t>
            </a:r>
            <a:r>
              <a:rPr lang="de-CH" sz="1100" dirty="0" err="1" smtClean="0">
                <a:solidFill>
                  <a:schemeClr val="accent3"/>
                </a:solidFill>
              </a:rPr>
              <a:t>très</a:t>
            </a:r>
            <a:r>
              <a:rPr lang="de-CH" sz="1100" dirty="0" smtClean="0">
                <a:solidFill>
                  <a:schemeClr val="accent3"/>
                </a:solidFill>
              </a:rPr>
              <a:t> </a:t>
            </a:r>
            <a:r>
              <a:rPr lang="de-CH" sz="1100" dirty="0" err="1" smtClean="0">
                <a:solidFill>
                  <a:schemeClr val="accent3"/>
                </a:solidFill>
              </a:rPr>
              <a:t>réjouissant</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3408399721"/>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Inhaltsplatzhalter 9"/>
          <p:cNvGraphicFramePr>
            <a:graphicFrameLocks/>
          </p:cNvGraphicFramePr>
          <p:nvPr>
            <p:extLst>
              <p:ext uri="{D42A27DB-BD31-4B8C-83A1-F6EECF244321}">
                <p14:modId xmlns:p14="http://schemas.microsoft.com/office/powerpoint/2010/main" val="3850943766"/>
              </p:ext>
            </p:extLst>
          </p:nvPr>
        </p:nvGraphicFramePr>
        <p:xfrm>
          <a:off x="8859028" y="1850804"/>
          <a:ext cx="571007" cy="2721201"/>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55558">
                <a:tc>
                  <a:txBody>
                    <a:bodyPr/>
                    <a:lstStyle/>
                    <a:p>
                      <a:pPr algn="ctr" fontAlgn="b"/>
                      <a:r>
                        <a:rPr lang="de-DE" sz="1000" b="0" i="0" u="none" strike="noStrike" dirty="0">
                          <a:solidFill>
                            <a:schemeClr val="tx1"/>
                          </a:solidFill>
                          <a:effectLst/>
                          <a:latin typeface="+mn-lt"/>
                        </a:rPr>
                        <a:t>3.2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a:solidFill>
                            <a:schemeClr val="tx1"/>
                          </a:solidFill>
                          <a:effectLst/>
                          <a:latin typeface="+mn-lt"/>
                        </a:rPr>
                        <a:t>3.2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a:solidFill>
                            <a:schemeClr val="tx1"/>
                          </a:solidFill>
                          <a:effectLst/>
                          <a:latin typeface="+mn-lt"/>
                        </a:rPr>
                        <a:t>2.9</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a:solidFill>
                            <a:schemeClr val="tx1"/>
                          </a:solidFill>
                          <a:effectLst/>
                          <a:latin typeface="+mn-lt"/>
                        </a:rPr>
                        <a:t>2.8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a:solidFill>
                            <a:schemeClr val="tx1"/>
                          </a:solidFill>
                          <a:effectLst/>
                          <a:latin typeface="+mn-lt"/>
                        </a:rPr>
                        <a:t>2.8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a:solidFill>
                            <a:schemeClr val="tx1"/>
                          </a:solidFill>
                          <a:effectLst/>
                          <a:latin typeface="+mn-lt"/>
                        </a:rPr>
                        <a:t>2.5</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a:solidFill>
                            <a:schemeClr val="tx1"/>
                          </a:solidFill>
                          <a:effectLst/>
                          <a:latin typeface="+mn-lt"/>
                        </a:rPr>
                        <a:t>2.4</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a:solidFill>
                            <a:schemeClr val="tx1"/>
                          </a:solidFill>
                          <a:effectLst/>
                          <a:latin typeface="+mn-lt"/>
                        </a:rPr>
                        <a:t>2.2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a:solidFill>
                            <a:schemeClr val="tx1"/>
                          </a:solidFill>
                          <a:effectLst/>
                          <a:latin typeface="+mn-lt"/>
                        </a:rPr>
                        <a:t>2.0</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dirty="0">
                          <a:solidFill>
                            <a:schemeClr val="tx1"/>
                          </a:solidFill>
                          <a:effectLst/>
                          <a:latin typeface="+mn-lt"/>
                        </a:rPr>
                        <a:t>1.6</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29614045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Table des </a:t>
            </a:r>
            <a:r>
              <a:rPr lang="de-CH" dirty="0" err="1"/>
              <a:t>matières</a:t>
            </a:r>
            <a:endParaRPr lang="de-CH" dirty="0"/>
          </a:p>
        </p:txBody>
      </p:sp>
      <p:graphicFrame>
        <p:nvGraphicFramePr>
          <p:cNvPr id="56" name="Tabelle 55"/>
          <p:cNvGraphicFramePr>
            <a:graphicFrameLocks noGrp="1"/>
          </p:cNvGraphicFramePr>
          <p:nvPr>
            <p:extLst>
              <p:ext uri="{D42A27DB-BD31-4B8C-83A1-F6EECF244321}">
                <p14:modId xmlns:p14="http://schemas.microsoft.com/office/powerpoint/2010/main" val="1926478917"/>
              </p:ext>
            </p:extLst>
          </p:nvPr>
        </p:nvGraphicFramePr>
        <p:xfrm>
          <a:off x="520700" y="1279525"/>
          <a:ext cx="9654658" cy="3168000"/>
        </p:xfrm>
        <a:graphic>
          <a:graphicData uri="http://schemas.openxmlformats.org/drawingml/2006/table">
            <a:tbl>
              <a:tblPr firstRow="1" bandRow="1">
                <a:tableStyleId>{5C22544A-7EE6-4342-B048-85BDC9FD1C3A}</a:tableStyleId>
              </a:tblPr>
              <a:tblGrid>
                <a:gridCol w="817538"/>
                <a:gridCol w="8837120"/>
              </a:tblGrid>
              <a:tr h="396000">
                <a:tc>
                  <a:txBody>
                    <a:bodyPr/>
                    <a:lstStyle/>
                    <a:p>
                      <a:pPr marL="457200" indent="-457200" algn="ctr">
                        <a:buFont typeface="+mj-lt"/>
                        <a:buNone/>
                      </a:pPr>
                      <a:r>
                        <a:rPr lang="de-CH" sz="1800" b="0" noProof="0" dirty="0" smtClean="0">
                          <a:solidFill>
                            <a:schemeClr val="accent2"/>
                          </a:solidFill>
                        </a:rPr>
                        <a:t>1.</a:t>
                      </a:r>
                      <a:endParaRPr lang="de-CH" sz="1800" b="0" noProof="0" dirty="0">
                        <a:solidFill>
                          <a:schemeClr val="accent2"/>
                        </a:solidFill>
                      </a:endParaRPr>
                    </a:p>
                  </a:txBody>
                  <a:tcPr marL="144000" marR="144000">
                    <a:lnL w="12700" cap="flat" cmpd="sng" algn="ctr">
                      <a:no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marL="0" indent="0">
                        <a:buFontTx/>
                        <a:buNone/>
                      </a:pPr>
                      <a:r>
                        <a:rPr lang="de-CH" sz="1800" b="0" noProof="0" dirty="0" err="1" smtClean="0">
                          <a:solidFill>
                            <a:schemeClr val="accent2"/>
                          </a:solidFill>
                        </a:rPr>
                        <a:t>Conception</a:t>
                      </a:r>
                      <a:r>
                        <a:rPr lang="de-CH" sz="1800" b="0" noProof="0" dirty="0" smtClean="0">
                          <a:solidFill>
                            <a:schemeClr val="accent2"/>
                          </a:solidFill>
                        </a:rPr>
                        <a:t> de </a:t>
                      </a:r>
                      <a:r>
                        <a:rPr lang="de-CH" sz="1800" b="0" noProof="0" dirty="0" err="1" smtClean="0">
                          <a:solidFill>
                            <a:schemeClr val="accent2"/>
                          </a:solidFill>
                        </a:rPr>
                        <a:t>l’étude</a:t>
                      </a:r>
                      <a:endParaRPr lang="de-CH" sz="1800" b="0" noProof="0" dirty="0">
                        <a:solidFill>
                          <a:schemeClr val="accent2"/>
                        </a:solidFill>
                      </a:endParaRPr>
                    </a:p>
                  </a:txBody>
                  <a:tcPr marL="144000" marR="144000">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r>
              <a:tr h="396000">
                <a:tc>
                  <a:txBody>
                    <a:bodyPr/>
                    <a:lstStyle/>
                    <a:p>
                      <a:pPr marL="457200" indent="-457200" algn="ctr">
                        <a:buFont typeface="+mj-lt"/>
                        <a:buNone/>
                      </a:pPr>
                      <a:r>
                        <a:rPr lang="de-CH" sz="1800" b="0" noProof="0" dirty="0" smtClean="0">
                          <a:solidFill>
                            <a:schemeClr val="accent2"/>
                          </a:solidFill>
                        </a:rPr>
                        <a:t>2.</a:t>
                      </a:r>
                      <a:endParaRPr lang="de-CH" sz="1800" b="0" noProof="0" dirty="0">
                        <a:solidFill>
                          <a:schemeClr val="accent2"/>
                        </a:solidFill>
                      </a:endParaRPr>
                    </a:p>
                  </a:txBody>
                  <a:tcPr marL="144000" marR="144000">
                    <a:lnL w="1270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marL="0" indent="0">
                        <a:buFontTx/>
                        <a:buNone/>
                      </a:pPr>
                      <a:r>
                        <a:rPr lang="de-CH" sz="1800" b="0" noProof="0" dirty="0" smtClean="0">
                          <a:solidFill>
                            <a:schemeClr val="accent2"/>
                          </a:solidFill>
                        </a:rPr>
                        <a:t>Management Summary</a:t>
                      </a:r>
                      <a:endParaRPr lang="de-CH" sz="1800" b="0" noProof="0" dirty="0">
                        <a:solidFill>
                          <a:schemeClr val="accent2"/>
                        </a:solidFill>
                      </a:endParaRPr>
                    </a:p>
                  </a:txBody>
                  <a:tcPr marL="144000" marR="144000">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r>
              <a:tr h="396000">
                <a:tc>
                  <a:txBody>
                    <a:bodyPr/>
                    <a:lstStyle/>
                    <a:p>
                      <a:pPr marL="457200" indent="-457200" algn="ctr">
                        <a:buFont typeface="+mj-lt"/>
                        <a:buNone/>
                      </a:pPr>
                      <a:r>
                        <a:rPr lang="de-CH" sz="1800" b="0" noProof="0" dirty="0" smtClean="0">
                          <a:solidFill>
                            <a:schemeClr val="accent2"/>
                          </a:solidFill>
                        </a:rPr>
                        <a:t>3.</a:t>
                      </a:r>
                      <a:endParaRPr lang="de-CH" sz="1800" b="0" noProof="0" dirty="0">
                        <a:solidFill>
                          <a:schemeClr val="accent2"/>
                        </a:solidFill>
                      </a:endParaRPr>
                    </a:p>
                  </a:txBody>
                  <a:tcPr marL="144000" marR="144000">
                    <a:lnL w="1270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marL="0" indent="0">
                        <a:buFontTx/>
                        <a:buNone/>
                      </a:pPr>
                      <a:r>
                        <a:rPr lang="de-CH" sz="1800" b="0" noProof="0" dirty="0" smtClean="0">
                          <a:solidFill>
                            <a:schemeClr val="accent2"/>
                          </a:solidFill>
                        </a:rPr>
                        <a:t>Partie 1: Niveau de</a:t>
                      </a:r>
                      <a:r>
                        <a:rPr lang="de-CH" sz="1800" b="0" baseline="0" noProof="0" dirty="0" smtClean="0">
                          <a:solidFill>
                            <a:schemeClr val="accent2"/>
                          </a:solidFill>
                        </a:rPr>
                        <a:t> </a:t>
                      </a:r>
                      <a:r>
                        <a:rPr lang="de-CH" sz="1800" b="0" baseline="0" noProof="0" dirty="0" err="1" smtClean="0">
                          <a:solidFill>
                            <a:schemeClr val="accent2"/>
                          </a:solidFill>
                        </a:rPr>
                        <a:t>connaissances</a:t>
                      </a:r>
                      <a:endParaRPr lang="de-CH" sz="1800" b="0" noProof="0" dirty="0">
                        <a:solidFill>
                          <a:schemeClr val="accent2"/>
                        </a:solidFill>
                      </a:endParaRPr>
                    </a:p>
                  </a:txBody>
                  <a:tcPr marL="144000" marR="144000">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r>
              <a:tr h="396000">
                <a:tc>
                  <a:txBody>
                    <a:bodyPr/>
                    <a:lstStyle/>
                    <a:p>
                      <a:pPr marL="457200" indent="-457200" algn="ctr">
                        <a:buFont typeface="+mj-lt"/>
                        <a:buNone/>
                      </a:pPr>
                      <a:r>
                        <a:rPr lang="de-CH" sz="1800" b="0" noProof="0" dirty="0" smtClean="0">
                          <a:solidFill>
                            <a:schemeClr val="accent2"/>
                          </a:solidFill>
                        </a:rPr>
                        <a:t>4.</a:t>
                      </a:r>
                      <a:endParaRPr lang="de-CH" sz="1800" b="0" noProof="0" dirty="0">
                        <a:solidFill>
                          <a:schemeClr val="accent2"/>
                        </a:solidFill>
                      </a:endParaRPr>
                    </a:p>
                  </a:txBody>
                  <a:tcPr marL="144000" marR="144000">
                    <a:lnL w="1270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marL="0" indent="0">
                        <a:buFontTx/>
                        <a:buNone/>
                      </a:pPr>
                      <a:r>
                        <a:rPr lang="de-CH" sz="1800" b="0" noProof="0" dirty="0" smtClean="0">
                          <a:solidFill>
                            <a:schemeClr val="accent2"/>
                          </a:solidFill>
                        </a:rPr>
                        <a:t>Partie 2: </a:t>
                      </a:r>
                      <a:r>
                        <a:rPr lang="de-CH" sz="1800" b="0" noProof="0" dirty="0" err="1" smtClean="0">
                          <a:solidFill>
                            <a:schemeClr val="accent2"/>
                          </a:solidFill>
                        </a:rPr>
                        <a:t>Pratiques</a:t>
                      </a:r>
                      <a:r>
                        <a:rPr lang="de-CH" sz="1800" b="0" noProof="0" dirty="0" smtClean="0">
                          <a:solidFill>
                            <a:schemeClr val="accent2"/>
                          </a:solidFill>
                        </a:rPr>
                        <a:t> en </a:t>
                      </a:r>
                      <a:r>
                        <a:rPr lang="de-CH" sz="1800" b="0" noProof="0" dirty="0" err="1" smtClean="0">
                          <a:solidFill>
                            <a:schemeClr val="accent2"/>
                          </a:solidFill>
                        </a:rPr>
                        <a:t>matière</a:t>
                      </a:r>
                      <a:r>
                        <a:rPr lang="de-CH" sz="1800" b="0" baseline="0" noProof="0" dirty="0" smtClean="0">
                          <a:solidFill>
                            <a:schemeClr val="accent2"/>
                          </a:solidFill>
                        </a:rPr>
                        <a:t> de </a:t>
                      </a:r>
                      <a:r>
                        <a:rPr lang="de-CH" sz="1800" b="0" baseline="0" noProof="0" dirty="0" err="1" smtClean="0">
                          <a:solidFill>
                            <a:schemeClr val="accent2"/>
                          </a:solidFill>
                        </a:rPr>
                        <a:t>données</a:t>
                      </a:r>
                      <a:r>
                        <a:rPr lang="de-CH" sz="1800" b="0" baseline="0" noProof="0" dirty="0" smtClean="0">
                          <a:solidFill>
                            <a:schemeClr val="accent2"/>
                          </a:solidFill>
                        </a:rPr>
                        <a:t> </a:t>
                      </a:r>
                      <a:r>
                        <a:rPr lang="de-CH" sz="1800" b="0" baseline="0" noProof="0" dirty="0" err="1" smtClean="0">
                          <a:solidFill>
                            <a:schemeClr val="accent2"/>
                          </a:solidFill>
                        </a:rPr>
                        <a:t>personnelles</a:t>
                      </a:r>
                      <a:r>
                        <a:rPr lang="de-CH" sz="1800" b="0" baseline="0" noProof="0" dirty="0" smtClean="0">
                          <a:solidFill>
                            <a:schemeClr val="accent2"/>
                          </a:solidFill>
                        </a:rPr>
                        <a:t> / </a:t>
                      </a:r>
                      <a:r>
                        <a:rPr lang="de-CH" sz="1800" b="0" baseline="0" noProof="0" dirty="0" err="1" smtClean="0">
                          <a:solidFill>
                            <a:schemeClr val="accent2"/>
                          </a:solidFill>
                        </a:rPr>
                        <a:t>protection</a:t>
                      </a:r>
                      <a:r>
                        <a:rPr lang="de-CH" sz="1800" b="0" baseline="0" noProof="0" dirty="0" smtClean="0">
                          <a:solidFill>
                            <a:schemeClr val="accent2"/>
                          </a:solidFill>
                        </a:rPr>
                        <a:t> des </a:t>
                      </a:r>
                      <a:r>
                        <a:rPr lang="de-CH" sz="1800" b="0" baseline="0" noProof="0" dirty="0" err="1" smtClean="0">
                          <a:solidFill>
                            <a:schemeClr val="accent2"/>
                          </a:solidFill>
                        </a:rPr>
                        <a:t>données</a:t>
                      </a:r>
                      <a:endParaRPr lang="de-CH" sz="1800" b="0" noProof="0" dirty="0">
                        <a:solidFill>
                          <a:schemeClr val="accent2"/>
                        </a:solidFill>
                      </a:endParaRPr>
                    </a:p>
                  </a:txBody>
                  <a:tcPr marL="144000" marR="144000">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r>
              <a:tr h="396000">
                <a:tc>
                  <a:txBody>
                    <a:bodyPr/>
                    <a:lstStyle/>
                    <a:p>
                      <a:pPr marL="457200" indent="-457200" algn="ctr">
                        <a:buFont typeface="+mj-lt"/>
                        <a:buNone/>
                      </a:pPr>
                      <a:r>
                        <a:rPr lang="de-CH" sz="1800" b="0" noProof="0" dirty="0" smtClean="0">
                          <a:solidFill>
                            <a:schemeClr val="accent2"/>
                          </a:solidFill>
                        </a:rPr>
                        <a:t>5.</a:t>
                      </a:r>
                      <a:endParaRPr lang="de-CH" sz="1800" b="0" noProof="0" dirty="0">
                        <a:solidFill>
                          <a:schemeClr val="accent2"/>
                        </a:solidFill>
                      </a:endParaRPr>
                    </a:p>
                  </a:txBody>
                  <a:tcPr marL="144000" marR="144000">
                    <a:lnL w="1270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marL="0" indent="0">
                        <a:buFontTx/>
                        <a:buNone/>
                      </a:pPr>
                      <a:r>
                        <a:rPr lang="de-CH" sz="1800" b="0" noProof="0" dirty="0" smtClean="0">
                          <a:solidFill>
                            <a:schemeClr val="accent2"/>
                          </a:solidFill>
                        </a:rPr>
                        <a:t>Partie 3: Et </a:t>
                      </a:r>
                      <a:r>
                        <a:rPr lang="de-CH" sz="1800" b="0" noProof="0" dirty="0" err="1" smtClean="0">
                          <a:solidFill>
                            <a:schemeClr val="accent2"/>
                          </a:solidFill>
                        </a:rPr>
                        <a:t>demain</a:t>
                      </a:r>
                      <a:r>
                        <a:rPr lang="de-CH" sz="1800" b="0" noProof="0" dirty="0" smtClean="0">
                          <a:solidFill>
                            <a:schemeClr val="accent2"/>
                          </a:solidFill>
                        </a:rPr>
                        <a:t>.. ?</a:t>
                      </a:r>
                      <a:endParaRPr lang="de-CH" sz="1800" b="0" noProof="0" dirty="0">
                        <a:solidFill>
                          <a:schemeClr val="accent2"/>
                        </a:solidFill>
                      </a:endParaRPr>
                    </a:p>
                  </a:txBody>
                  <a:tcPr marL="144000" marR="144000">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r>
              <a:tr h="396000">
                <a:tc>
                  <a:txBody>
                    <a:bodyPr/>
                    <a:lstStyle/>
                    <a:p>
                      <a:pPr marL="457200" indent="-457200" algn="ctr">
                        <a:buFont typeface="+mj-lt"/>
                        <a:buNone/>
                      </a:pPr>
                      <a:r>
                        <a:rPr lang="de-CH" sz="1800" b="0" noProof="0" dirty="0" smtClean="0">
                          <a:solidFill>
                            <a:schemeClr val="accent2"/>
                          </a:solidFill>
                        </a:rPr>
                        <a:t>6.</a:t>
                      </a:r>
                      <a:endParaRPr lang="de-CH" sz="1800" b="0" noProof="0" dirty="0">
                        <a:solidFill>
                          <a:schemeClr val="accent2"/>
                        </a:solidFill>
                      </a:endParaRPr>
                    </a:p>
                  </a:txBody>
                  <a:tcPr marL="144000" marR="144000">
                    <a:lnL w="1270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marL="0" indent="0">
                        <a:buFontTx/>
                        <a:buNone/>
                        <a:tabLst/>
                      </a:pPr>
                      <a:r>
                        <a:rPr lang="de-CH" sz="1800" b="0" noProof="0" dirty="0" smtClean="0">
                          <a:solidFill>
                            <a:schemeClr val="accent2"/>
                          </a:solidFill>
                        </a:rPr>
                        <a:t>Partie 4: Monde du </a:t>
                      </a:r>
                      <a:r>
                        <a:rPr lang="de-CH" sz="1800" b="0" noProof="0" dirty="0" err="1" smtClean="0">
                          <a:solidFill>
                            <a:schemeClr val="accent2"/>
                          </a:solidFill>
                        </a:rPr>
                        <a:t>travail</a:t>
                      </a:r>
                      <a:endParaRPr lang="de-CH" sz="1800" b="0" noProof="0" dirty="0">
                        <a:solidFill>
                          <a:schemeClr val="accent2"/>
                        </a:solidFill>
                      </a:endParaRPr>
                    </a:p>
                  </a:txBody>
                  <a:tcPr marL="144000" marR="144000">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r>
              <a:tr h="396000">
                <a:tc>
                  <a:txBody>
                    <a:bodyPr/>
                    <a:lstStyle/>
                    <a:p>
                      <a:pPr marL="457200" indent="-457200" algn="ctr">
                        <a:buFont typeface="+mj-lt"/>
                        <a:buNone/>
                      </a:pPr>
                      <a:r>
                        <a:rPr lang="de-CH" sz="1800" b="0" noProof="0" dirty="0" smtClean="0">
                          <a:solidFill>
                            <a:schemeClr val="accent2"/>
                          </a:solidFill>
                        </a:rPr>
                        <a:t>7.</a:t>
                      </a:r>
                      <a:endParaRPr lang="de-CH" sz="1800" b="0" noProof="0" dirty="0">
                        <a:solidFill>
                          <a:schemeClr val="accent2"/>
                        </a:solidFill>
                      </a:endParaRPr>
                    </a:p>
                  </a:txBody>
                  <a:tcPr marL="144000" marR="144000">
                    <a:lnL w="1270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marL="0" indent="0">
                        <a:buFontTx/>
                        <a:buNone/>
                      </a:pPr>
                      <a:r>
                        <a:rPr lang="de-CH" sz="1800" b="0" noProof="0" dirty="0" smtClean="0">
                          <a:solidFill>
                            <a:schemeClr val="accent2"/>
                          </a:solidFill>
                        </a:rPr>
                        <a:t>Partie 5: </a:t>
                      </a:r>
                      <a:r>
                        <a:rPr lang="de-CH" sz="1800" b="0" noProof="0" dirty="0" err="1" smtClean="0">
                          <a:solidFill>
                            <a:schemeClr val="accent2"/>
                          </a:solidFill>
                        </a:rPr>
                        <a:t>Santé</a:t>
                      </a:r>
                      <a:endParaRPr lang="de-CH" sz="1800" b="0" noProof="0" dirty="0">
                        <a:solidFill>
                          <a:schemeClr val="accent2"/>
                        </a:solidFill>
                      </a:endParaRPr>
                    </a:p>
                  </a:txBody>
                  <a:tcPr marL="144000" marR="144000">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r>
              <a:tr h="396000">
                <a:tc>
                  <a:txBody>
                    <a:bodyPr/>
                    <a:lstStyle/>
                    <a:p>
                      <a:pPr marL="457200" indent="-457200" algn="ctr">
                        <a:buFont typeface="+mj-lt"/>
                        <a:buNone/>
                      </a:pPr>
                      <a:r>
                        <a:rPr lang="de-CH" sz="1800" b="0" noProof="0" dirty="0" smtClean="0">
                          <a:solidFill>
                            <a:schemeClr val="accent2"/>
                          </a:solidFill>
                        </a:rPr>
                        <a:t>8.</a:t>
                      </a:r>
                      <a:endParaRPr lang="de-CH" sz="1800" b="0" noProof="0" dirty="0">
                        <a:solidFill>
                          <a:schemeClr val="accent2"/>
                        </a:solidFill>
                      </a:endParaRPr>
                    </a:p>
                  </a:txBody>
                  <a:tcPr marL="144000" marR="144000">
                    <a:lnL w="1270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pPr marL="0" indent="0">
                        <a:buFontTx/>
                        <a:buNone/>
                      </a:pPr>
                      <a:r>
                        <a:rPr lang="de-CH" sz="1800" b="0" noProof="0" dirty="0" smtClean="0">
                          <a:solidFill>
                            <a:schemeClr val="accent2"/>
                          </a:solidFill>
                        </a:rPr>
                        <a:t>Partie 6:</a:t>
                      </a:r>
                      <a:r>
                        <a:rPr lang="de-CH" sz="1800" b="0" baseline="0" noProof="0" dirty="0" smtClean="0">
                          <a:solidFill>
                            <a:schemeClr val="accent2"/>
                          </a:solidFill>
                        </a:rPr>
                        <a:t> </a:t>
                      </a:r>
                      <a:r>
                        <a:rPr lang="de-CH" sz="1800" b="0" baseline="0" noProof="0" dirty="0" err="1" smtClean="0">
                          <a:solidFill>
                            <a:schemeClr val="accent2"/>
                          </a:solidFill>
                        </a:rPr>
                        <a:t>Contrôle</a:t>
                      </a:r>
                      <a:r>
                        <a:rPr lang="de-CH" sz="1800" b="0" baseline="0" noProof="0" dirty="0" smtClean="0">
                          <a:solidFill>
                            <a:schemeClr val="accent2"/>
                          </a:solidFill>
                        </a:rPr>
                        <a:t> et </a:t>
                      </a:r>
                      <a:r>
                        <a:rPr lang="de-CH" sz="1800" b="0" baseline="0" noProof="0" dirty="0" err="1" smtClean="0">
                          <a:solidFill>
                            <a:schemeClr val="accent2"/>
                          </a:solidFill>
                        </a:rPr>
                        <a:t>confiance</a:t>
                      </a:r>
                      <a:endParaRPr lang="de-CH" sz="1800" b="0" noProof="0" dirty="0">
                        <a:solidFill>
                          <a:schemeClr val="accent2"/>
                        </a:solidFill>
                      </a:endParaRPr>
                    </a:p>
                  </a:txBody>
                  <a:tcPr marL="144000" marR="144000">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2"/>
          <p:cNvGraphicFramePr>
            <a:graphicFrameLocks/>
          </p:cNvGraphicFramePr>
          <p:nvPr>
            <p:extLst>
              <p:ext uri="{D42A27DB-BD31-4B8C-83A1-F6EECF244321}">
                <p14:modId xmlns:p14="http://schemas.microsoft.com/office/powerpoint/2010/main" val="296935888"/>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Développement</a:t>
            </a:r>
            <a:r>
              <a:rPr lang="de-DE" dirty="0" smtClean="0"/>
              <a:t> </a:t>
            </a:r>
            <a:r>
              <a:rPr lang="de-DE" dirty="0" err="1" smtClean="0"/>
              <a:t>futur</a:t>
            </a:r>
            <a:r>
              <a:rPr lang="de-DE" dirty="0" smtClean="0"/>
              <a:t> Big </a:t>
            </a:r>
            <a:r>
              <a:rPr lang="de-DE" dirty="0"/>
              <a:t>Data </a:t>
            </a:r>
            <a:r>
              <a:rPr lang="de-DE" dirty="0" smtClean="0"/>
              <a:t>et IA</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1.8: </a:t>
            </a:r>
            <a:r>
              <a:rPr lang="fr-CH" sz="1100" dirty="0"/>
              <a:t>Par rapport à ce grand mouvement, fait de datas et d’intelligence artificielle, souhaitez-vous …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sp>
        <p:nvSpPr>
          <p:cNvPr id="5" name="Textfeld 4"/>
          <p:cNvSpPr txBox="1"/>
          <p:nvPr/>
        </p:nvSpPr>
        <p:spPr>
          <a:xfrm>
            <a:off x="929640" y="205740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a:latin typeface="Arial" pitchFamily="34" charset="0"/>
                <a:cs typeface="Arial" pitchFamily="34" charset="0"/>
              </a:rPr>
              <a:t>étiquetés</a:t>
            </a:r>
            <a:endParaRPr lang="de-CH" sz="1000" dirty="0">
              <a:latin typeface="Arial" pitchFamily="34" charset="0"/>
              <a:cs typeface="Arial" pitchFamily="34" charset="0"/>
            </a:endParaRPr>
          </a:p>
        </p:txBody>
      </p:sp>
      <p:sp>
        <p:nvSpPr>
          <p:cNvPr id="13" name="Textfeld 12"/>
          <p:cNvSpPr txBox="1"/>
          <p:nvPr/>
        </p:nvSpPr>
        <p:spPr>
          <a:xfrm>
            <a:off x="929640" y="2293620"/>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
        <p:nvSpPr>
          <p:cNvPr id="14" name="Textfeld 13"/>
          <p:cNvSpPr txBox="1"/>
          <p:nvPr/>
        </p:nvSpPr>
        <p:spPr>
          <a:xfrm>
            <a:off x="929640" y="3451860"/>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Tree>
    <p:extLst>
      <p:ext uri="{BB962C8B-B14F-4D97-AF65-F5344CB8AC3E}">
        <p14:creationId xmlns:p14="http://schemas.microsoft.com/office/powerpoint/2010/main" val="122402997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11095" y="170133"/>
            <a:ext cx="9660018" cy="861774"/>
          </a:xfrm>
        </p:spPr>
        <p:txBody>
          <a:bodyPr/>
          <a:lstStyle/>
          <a:p>
            <a:r>
              <a:rPr lang="de-CH" dirty="0" smtClean="0"/>
              <a:t>Partie 2: </a:t>
            </a:r>
            <a:r>
              <a:rPr lang="de-CH" dirty="0" err="1" smtClean="0"/>
              <a:t>Pratiques</a:t>
            </a:r>
            <a:r>
              <a:rPr lang="de-CH" dirty="0" smtClean="0"/>
              <a:t> en </a:t>
            </a:r>
            <a:r>
              <a:rPr lang="de-CH" dirty="0" err="1" smtClean="0"/>
              <a:t>matière</a:t>
            </a:r>
            <a:r>
              <a:rPr lang="de-CH" dirty="0" smtClean="0"/>
              <a:t> de </a:t>
            </a:r>
            <a:r>
              <a:rPr lang="de-CH" dirty="0" err="1" smtClean="0"/>
              <a:t>données</a:t>
            </a:r>
            <a:r>
              <a:rPr lang="de-CH" dirty="0" smtClean="0"/>
              <a:t> </a:t>
            </a:r>
            <a:r>
              <a:rPr lang="de-CH" dirty="0" err="1" smtClean="0"/>
              <a:t>personnelles</a:t>
            </a:r>
            <a:r>
              <a:rPr lang="de-CH" dirty="0" smtClean="0"/>
              <a:t> / </a:t>
            </a:r>
            <a:r>
              <a:rPr lang="de-CH" dirty="0" err="1" smtClean="0"/>
              <a:t>protection</a:t>
            </a:r>
            <a:r>
              <a:rPr lang="de-CH" dirty="0" smtClean="0"/>
              <a:t> des </a:t>
            </a:r>
            <a:r>
              <a:rPr lang="de-CH" dirty="0" err="1" smtClean="0"/>
              <a:t>données</a:t>
            </a:r>
            <a:endParaRPr lang="de-DE" dirty="0"/>
          </a:p>
        </p:txBody>
      </p:sp>
    </p:spTree>
    <p:extLst>
      <p:ext uri="{BB962C8B-B14F-4D97-AF65-F5344CB8AC3E}">
        <p14:creationId xmlns:p14="http://schemas.microsoft.com/office/powerpoint/2010/main" val="329634846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2"/>
          <p:cNvGraphicFramePr>
            <a:graphicFrameLocks/>
          </p:cNvGraphicFramePr>
          <p:nvPr>
            <p:extLst>
              <p:ext uri="{D42A27DB-BD31-4B8C-83A1-F6EECF244321}">
                <p14:modId xmlns:p14="http://schemas.microsoft.com/office/powerpoint/2010/main" val="1482381154"/>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Utilisation</a:t>
            </a:r>
            <a:r>
              <a:rPr lang="de-DE" dirty="0" smtClean="0"/>
              <a:t> </a:t>
            </a:r>
            <a:r>
              <a:rPr lang="de-DE" dirty="0" err="1" smtClean="0"/>
              <a:t>cartes</a:t>
            </a:r>
            <a:r>
              <a:rPr lang="de-DE" dirty="0" smtClean="0"/>
              <a:t> de </a:t>
            </a:r>
            <a:r>
              <a:rPr lang="de-DE" dirty="0" err="1" smtClean="0"/>
              <a:t>fidélité</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2.1: </a:t>
            </a:r>
            <a:r>
              <a:rPr lang="fr-FR" sz="1100" dirty="0"/>
              <a:t>Maintenant une série de questions sur vos pratiques quotidiennes en matière de données</a:t>
            </a:r>
            <a:r>
              <a:rPr lang="fr-FR" sz="1100" dirty="0" smtClean="0"/>
              <a:t>: </a:t>
            </a:r>
            <a:r>
              <a:rPr lang="fr-FR" sz="1100" dirty="0"/>
              <a:t>Lorsque vous faites vos courses, utilisez-vous des cartes de fidélité (comme la carte Cumulus ou la </a:t>
            </a:r>
            <a:r>
              <a:rPr lang="fr-FR" sz="1100" dirty="0" err="1"/>
              <a:t>Supercard</a:t>
            </a:r>
            <a:r>
              <a:rPr lang="fr-FR" sz="1100" dirty="0" smtClean="0"/>
              <a:t>)?</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sp>
        <p:nvSpPr>
          <p:cNvPr id="5" name="Textfeld 4"/>
          <p:cNvSpPr txBox="1"/>
          <p:nvPr/>
        </p:nvSpPr>
        <p:spPr>
          <a:xfrm>
            <a:off x="929640" y="208026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a:latin typeface="Arial" pitchFamily="34" charset="0"/>
                <a:cs typeface="Arial" pitchFamily="34" charset="0"/>
              </a:rPr>
              <a:t>étiquetés</a:t>
            </a:r>
            <a:endParaRPr lang="de-CH" sz="1000" dirty="0">
              <a:latin typeface="Arial" pitchFamily="34" charset="0"/>
              <a:cs typeface="Arial" pitchFamily="34" charset="0"/>
            </a:endParaRPr>
          </a:p>
        </p:txBody>
      </p:sp>
      <p:sp>
        <p:nvSpPr>
          <p:cNvPr id="13" name="Textfeld 12"/>
          <p:cNvSpPr txBox="1"/>
          <p:nvPr/>
        </p:nvSpPr>
        <p:spPr>
          <a:xfrm>
            <a:off x="929640" y="2369820"/>
            <a:ext cx="1424940" cy="153888"/>
          </a:xfrm>
          <a:prstGeom prst="rect">
            <a:avLst/>
          </a:prstGeom>
          <a:noFill/>
        </p:spPr>
        <p:txBody>
          <a:bodyPr wrap="square" lIns="0" tIns="0" rIns="0" bIns="0" rtlCol="0" anchor="ctr">
            <a:spAutoFit/>
          </a:bodyPr>
          <a:lstStyle/>
          <a:p>
            <a:pPr algn="r"/>
            <a:r>
              <a:rPr lang="de-CH" sz="1000" b="1" dirty="0" smtClean="0"/>
              <a:t>Sexe</a:t>
            </a:r>
            <a:endParaRPr lang="de-DE" sz="1000" b="1" dirty="0" smtClean="0"/>
          </a:p>
        </p:txBody>
      </p:sp>
      <p:sp>
        <p:nvSpPr>
          <p:cNvPr id="14" name="Textfeld 13"/>
          <p:cNvSpPr txBox="1"/>
          <p:nvPr/>
        </p:nvSpPr>
        <p:spPr>
          <a:xfrm>
            <a:off x="929640" y="3223260"/>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Tree>
    <p:extLst>
      <p:ext uri="{BB962C8B-B14F-4D97-AF65-F5344CB8AC3E}">
        <p14:creationId xmlns:p14="http://schemas.microsoft.com/office/powerpoint/2010/main" val="268522281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2"/>
          <p:cNvGraphicFramePr>
            <a:graphicFrameLocks/>
          </p:cNvGraphicFramePr>
          <p:nvPr>
            <p:extLst>
              <p:ext uri="{D42A27DB-BD31-4B8C-83A1-F6EECF244321}">
                <p14:modId xmlns:p14="http://schemas.microsoft.com/office/powerpoint/2010/main" val="135040693"/>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Avantages</a:t>
            </a:r>
            <a:r>
              <a:rPr lang="de-DE" dirty="0" smtClean="0"/>
              <a:t> </a:t>
            </a:r>
            <a:r>
              <a:rPr lang="de-DE" dirty="0" err="1"/>
              <a:t>cartes</a:t>
            </a:r>
            <a:r>
              <a:rPr lang="de-DE" dirty="0"/>
              <a:t> de </a:t>
            </a:r>
            <a:r>
              <a:rPr lang="de-DE" dirty="0" err="1"/>
              <a:t>fidélité</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2.2.1: </a:t>
            </a:r>
            <a:r>
              <a:rPr lang="fr-FR" sz="1100" dirty="0"/>
              <a:t>Que pensez-vous des avantages que vous obtenez en utilisant ces cartes (comme les points Cumulus ou les primes </a:t>
            </a:r>
            <a:r>
              <a:rPr lang="fr-FR" sz="1100" dirty="0" err="1"/>
              <a:t>Supercard</a:t>
            </a:r>
            <a:r>
              <a:rPr lang="fr-FR" sz="1100" dirty="0"/>
              <a:t>)?</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1= </a:t>
            </a:r>
            <a:r>
              <a:rPr lang="fr-FR" sz="1100" dirty="0" smtClean="0">
                <a:solidFill>
                  <a:schemeClr val="accent3"/>
                </a:solidFill>
              </a:rPr>
              <a:t>peu </a:t>
            </a:r>
            <a:r>
              <a:rPr lang="fr-FR" sz="1100" dirty="0">
                <a:solidFill>
                  <a:schemeClr val="accent3"/>
                </a:solidFill>
              </a:rPr>
              <a:t>d'avantages, peu d'offres </a:t>
            </a:r>
            <a:r>
              <a:rPr lang="fr-FR" sz="1100" dirty="0" smtClean="0">
                <a:solidFill>
                  <a:schemeClr val="accent3"/>
                </a:solidFill>
              </a:rPr>
              <a:t>intéressantes</a:t>
            </a:r>
            <a:r>
              <a:rPr lang="de-CH" sz="1100" dirty="0" smtClean="0">
                <a:solidFill>
                  <a:schemeClr val="accent3"/>
                </a:solidFill>
              </a:rPr>
              <a:t>, 5= </a:t>
            </a:r>
            <a:r>
              <a:rPr lang="fr-FR" sz="1100" dirty="0">
                <a:solidFill>
                  <a:schemeClr val="accent3"/>
                </a:solidFill>
              </a:rPr>
              <a:t>beaucoup d'avantages, beaucoup d'offres intéressantes</a:t>
            </a:r>
            <a:endParaRPr lang="de-CH" sz="1100" dirty="0">
              <a:solidFill>
                <a:schemeClr val="accent3"/>
              </a:solidFill>
            </a:endParaRPr>
          </a:p>
        </p:txBody>
      </p:sp>
      <p:graphicFrame>
        <p:nvGraphicFramePr>
          <p:cNvPr id="16" name="Inhaltsplatzhalter 9"/>
          <p:cNvGraphicFramePr>
            <a:graphicFrameLocks/>
          </p:cNvGraphicFramePr>
          <p:nvPr>
            <p:extLst>
              <p:ext uri="{D42A27DB-BD31-4B8C-83A1-F6EECF244321}">
                <p14:modId xmlns:p14="http://schemas.microsoft.com/office/powerpoint/2010/main" val="593210828"/>
              </p:ext>
            </p:extLst>
          </p:nvPr>
        </p:nvGraphicFramePr>
        <p:xfrm>
          <a:off x="8859028" y="1850804"/>
          <a:ext cx="571007" cy="2728812"/>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4799">
                <a:tc>
                  <a:txBody>
                    <a:bodyPr/>
                    <a:lstStyle/>
                    <a:p>
                      <a:pPr algn="ctr" fontAlgn="b"/>
                      <a:r>
                        <a:rPr lang="de-DE" sz="1000" b="0" i="0" u="none" strike="noStrike" dirty="0">
                          <a:solidFill>
                            <a:schemeClr val="tx1"/>
                          </a:solidFill>
                          <a:effectLst/>
                          <a:latin typeface="+mn-lt"/>
                        </a:rPr>
                        <a:t>3.3</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endParaRPr lang="de-DE" sz="1000" b="0" i="0" u="none" strike="noStrike">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a:solidFill>
                            <a:schemeClr val="tx1"/>
                          </a:solidFill>
                          <a:effectLst/>
                          <a:latin typeface="+mn-lt"/>
                        </a:rPr>
                        <a:t>3.2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dirty="0" smtClean="0">
                          <a:solidFill>
                            <a:schemeClr val="tx1"/>
                          </a:solidFill>
                          <a:effectLst/>
                          <a:latin typeface="+mn-lt"/>
                        </a:rPr>
                        <a:t>3.4 A</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endParaRPr lang="de-DE" sz="1000" b="0" i="0" u="none" strike="noStrike">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smtClean="0">
                          <a:solidFill>
                            <a:schemeClr val="tx1"/>
                          </a:solidFill>
                          <a:effectLst/>
                          <a:latin typeface="+mn-lt"/>
                        </a:rPr>
                        <a:t>3.4 DEF</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a:solidFill>
                            <a:schemeClr val="tx1"/>
                          </a:solidFill>
                          <a:effectLst/>
                          <a:latin typeface="+mn-lt"/>
                        </a:rPr>
                        <a:t>3.2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a:solidFill>
                            <a:schemeClr val="tx1"/>
                          </a:solidFill>
                          <a:effectLst/>
                          <a:latin typeface="+mn-lt"/>
                        </a:rPr>
                        <a:t>3.1</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dirty="0">
                          <a:solidFill>
                            <a:schemeClr val="tx1"/>
                          </a:solidFill>
                          <a:effectLst/>
                          <a:latin typeface="+mn-lt"/>
                        </a:rPr>
                        <a:t>3.0</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feld 4"/>
          <p:cNvSpPr txBox="1"/>
          <p:nvPr/>
        </p:nvSpPr>
        <p:spPr>
          <a:xfrm>
            <a:off x="929640" y="208026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8" name="Textfeld 17"/>
          <p:cNvSpPr txBox="1"/>
          <p:nvPr/>
        </p:nvSpPr>
        <p:spPr>
          <a:xfrm>
            <a:off x="417195" y="5176444"/>
            <a:ext cx="9752453" cy="307777"/>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a:latin typeface="Arial" pitchFamily="34" charset="0"/>
                <a:cs typeface="Arial" pitchFamily="34" charset="0"/>
              </a:rPr>
              <a:t>étiquetés</a:t>
            </a:r>
            <a:endParaRPr lang="de-CH" sz="1000" dirty="0">
              <a:latin typeface="Arial" pitchFamily="34" charset="0"/>
              <a:cs typeface="Arial" pitchFamily="34" charset="0"/>
            </a:endParaRPr>
          </a:p>
          <a:p>
            <a:r>
              <a:rPr lang="de-CH" sz="1000" dirty="0" smtClean="0">
                <a:latin typeface="Arial" pitchFamily="34" charset="0"/>
                <a:cs typeface="Arial" pitchFamily="34" charset="0"/>
              </a:rPr>
              <a:t>Les </a:t>
            </a:r>
            <a:r>
              <a:rPr lang="de-CH" sz="1000" dirty="0" err="1" smtClean="0">
                <a:latin typeface="Arial" pitchFamily="34" charset="0"/>
                <a:cs typeface="Arial" pitchFamily="34" charset="0"/>
              </a:rPr>
              <a:t>lettres</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après</a:t>
            </a:r>
            <a:r>
              <a:rPr lang="de-CH" sz="1000" dirty="0" smtClean="0">
                <a:latin typeface="Arial" pitchFamily="34" charset="0"/>
                <a:cs typeface="Arial" pitchFamily="34" charset="0"/>
              </a:rPr>
              <a:t> la </a:t>
            </a:r>
            <a:r>
              <a:rPr lang="de-CH" sz="1000" dirty="0" err="1" smtClean="0">
                <a:latin typeface="Arial" pitchFamily="34" charset="0"/>
                <a:cs typeface="Arial" pitchFamily="34" charset="0"/>
              </a:rPr>
              <a:t>moyenne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signifient</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une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différence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significative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niveau</a:t>
            </a:r>
            <a:r>
              <a:rPr lang="de-CH" sz="1000" dirty="0" smtClean="0">
                <a:latin typeface="Arial" pitchFamily="34" charset="0"/>
                <a:cs typeface="Arial" pitchFamily="34" charset="0"/>
              </a:rPr>
              <a:t> 95%) en </a:t>
            </a:r>
            <a:r>
              <a:rPr lang="de-CH" sz="1000" dirty="0" err="1" smtClean="0">
                <a:latin typeface="Arial" pitchFamily="34" charset="0"/>
                <a:cs typeface="Arial" pitchFamily="34" charset="0"/>
              </a:rPr>
              <a:t>comparaison</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avec</a:t>
            </a:r>
            <a:r>
              <a:rPr lang="de-CH" sz="1000" dirty="0" smtClean="0">
                <a:latin typeface="Arial" pitchFamily="34" charset="0"/>
                <a:cs typeface="Arial" pitchFamily="34" charset="0"/>
              </a:rPr>
              <a:t> les </a:t>
            </a:r>
            <a:r>
              <a:rPr lang="de-CH" sz="1000" dirty="0" err="1" smtClean="0">
                <a:latin typeface="Arial" pitchFamily="34" charset="0"/>
                <a:cs typeface="Arial" pitchFamily="34" charset="0"/>
              </a:rPr>
              <a:t>segments</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qui</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sont</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représentés</a:t>
            </a:r>
            <a:r>
              <a:rPr lang="de-CH" sz="1000" dirty="0" smtClean="0">
                <a:latin typeface="Arial" pitchFamily="34" charset="0"/>
                <a:cs typeface="Arial" pitchFamily="34" charset="0"/>
              </a:rPr>
              <a:t> par les </a:t>
            </a:r>
            <a:r>
              <a:rPr lang="de-CH" sz="1000" dirty="0" err="1" smtClean="0">
                <a:latin typeface="Arial" pitchFamily="34" charset="0"/>
                <a:cs typeface="Arial" pitchFamily="34" charset="0"/>
              </a:rPr>
              <a:t>lettres</a:t>
            </a:r>
            <a:endParaRPr lang="de-CH" sz="1000" dirty="0">
              <a:latin typeface="Arial" pitchFamily="34" charset="0"/>
              <a:cs typeface="Arial" pitchFamily="34" charset="0"/>
            </a:endParaRPr>
          </a:p>
        </p:txBody>
      </p:sp>
      <p:sp>
        <p:nvSpPr>
          <p:cNvPr id="13" name="Textfeld 12"/>
          <p:cNvSpPr txBox="1"/>
          <p:nvPr/>
        </p:nvSpPr>
        <p:spPr>
          <a:xfrm>
            <a:off x="929640" y="2369820"/>
            <a:ext cx="1424940" cy="153888"/>
          </a:xfrm>
          <a:prstGeom prst="rect">
            <a:avLst/>
          </a:prstGeom>
          <a:noFill/>
        </p:spPr>
        <p:txBody>
          <a:bodyPr wrap="square" lIns="0" tIns="0" rIns="0" bIns="0" rtlCol="0" anchor="ctr">
            <a:spAutoFit/>
          </a:bodyPr>
          <a:lstStyle/>
          <a:p>
            <a:pPr algn="r"/>
            <a:r>
              <a:rPr lang="de-CH" sz="1000" b="1" dirty="0" smtClean="0"/>
              <a:t>Sexe</a:t>
            </a:r>
            <a:endParaRPr lang="de-DE" sz="1000" b="1" dirty="0" smtClean="0"/>
          </a:p>
        </p:txBody>
      </p:sp>
      <p:sp>
        <p:nvSpPr>
          <p:cNvPr id="14" name="Textfeld 13"/>
          <p:cNvSpPr txBox="1"/>
          <p:nvPr/>
        </p:nvSpPr>
        <p:spPr>
          <a:xfrm>
            <a:off x="929640" y="3223260"/>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Tree>
    <p:extLst>
      <p:ext uri="{BB962C8B-B14F-4D97-AF65-F5344CB8AC3E}">
        <p14:creationId xmlns:p14="http://schemas.microsoft.com/office/powerpoint/2010/main" val="7146282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2"/>
          <p:cNvGraphicFramePr>
            <a:graphicFrameLocks/>
          </p:cNvGraphicFramePr>
          <p:nvPr>
            <p:extLst>
              <p:ext uri="{D42A27DB-BD31-4B8C-83A1-F6EECF244321}">
                <p14:modId xmlns:p14="http://schemas.microsoft.com/office/powerpoint/2010/main" val="3391044429"/>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Compensation</a:t>
            </a:r>
            <a:r>
              <a:rPr lang="de-DE" dirty="0" smtClean="0"/>
              <a:t> </a:t>
            </a:r>
            <a:r>
              <a:rPr lang="de-DE" dirty="0" err="1" smtClean="0"/>
              <a:t>pour</a:t>
            </a:r>
            <a:r>
              <a:rPr lang="de-DE" dirty="0" smtClean="0"/>
              <a:t> </a:t>
            </a:r>
            <a:r>
              <a:rPr lang="de-DE" dirty="0" err="1" smtClean="0"/>
              <a:t>l‘utilitsation</a:t>
            </a:r>
            <a:r>
              <a:rPr lang="de-DE" dirty="0" smtClean="0"/>
              <a:t> des </a:t>
            </a:r>
            <a:r>
              <a:rPr lang="de-DE" dirty="0" err="1" smtClean="0"/>
              <a:t>données</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2.2.2: </a:t>
            </a:r>
            <a:r>
              <a:rPr lang="fr-FR" sz="1100" dirty="0"/>
              <a:t>Que pensez-vous des avantages que vous obtenez en utilisant ces cartes (comme les points Cumulus ou les primes </a:t>
            </a:r>
            <a:r>
              <a:rPr lang="fr-FR" sz="1100" dirty="0" err="1"/>
              <a:t>Supercard</a:t>
            </a:r>
            <a:r>
              <a:rPr lang="fr-FR" sz="1100" dirty="0"/>
              <a:t>)?</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a:t>
            </a:r>
            <a:r>
              <a:rPr lang="de-CH" sz="1100" dirty="0">
                <a:solidFill>
                  <a:schemeClr val="accent3"/>
                </a:solidFill>
              </a:rPr>
              <a:t>1</a:t>
            </a:r>
            <a:r>
              <a:rPr lang="de-CH" sz="1100" dirty="0" smtClean="0">
                <a:solidFill>
                  <a:schemeClr val="accent3"/>
                </a:solidFill>
              </a:rPr>
              <a:t>= </a:t>
            </a:r>
            <a:r>
              <a:rPr lang="fr-FR" sz="1100" dirty="0">
                <a:solidFill>
                  <a:schemeClr val="accent3"/>
                </a:solidFill>
              </a:rPr>
              <a:t>Compensation insuffisante pour l'utilisation de mes </a:t>
            </a:r>
            <a:r>
              <a:rPr lang="fr-FR" sz="1100" dirty="0" smtClean="0">
                <a:solidFill>
                  <a:schemeClr val="accent3"/>
                </a:solidFill>
              </a:rPr>
              <a:t>données</a:t>
            </a:r>
            <a:r>
              <a:rPr lang="de-CH" sz="1100" dirty="0" smtClean="0">
                <a:solidFill>
                  <a:schemeClr val="accent3"/>
                </a:solidFill>
              </a:rPr>
              <a:t>, 5= </a:t>
            </a:r>
            <a:r>
              <a:rPr lang="fr-FR" sz="1100" dirty="0">
                <a:solidFill>
                  <a:schemeClr val="accent3"/>
                </a:solidFill>
              </a:rPr>
              <a:t>Compensation suffisante pour l'utilisation de mes </a:t>
            </a:r>
            <a:r>
              <a:rPr lang="fr-FR" sz="1100" dirty="0" smtClean="0">
                <a:solidFill>
                  <a:schemeClr val="accent3"/>
                </a:solidFill>
              </a:rPr>
              <a:t>données</a:t>
            </a:r>
            <a:endParaRPr lang="de-CH" sz="1100" dirty="0">
              <a:solidFill>
                <a:schemeClr val="accent3"/>
              </a:solidFill>
            </a:endParaRPr>
          </a:p>
        </p:txBody>
      </p:sp>
      <p:graphicFrame>
        <p:nvGraphicFramePr>
          <p:cNvPr id="16" name="Inhaltsplatzhalter 9"/>
          <p:cNvGraphicFramePr>
            <a:graphicFrameLocks/>
          </p:cNvGraphicFramePr>
          <p:nvPr>
            <p:extLst>
              <p:ext uri="{D42A27DB-BD31-4B8C-83A1-F6EECF244321}">
                <p14:modId xmlns:p14="http://schemas.microsoft.com/office/powerpoint/2010/main" val="3427074402"/>
              </p:ext>
            </p:extLst>
          </p:nvPr>
        </p:nvGraphicFramePr>
        <p:xfrm>
          <a:off x="8859028" y="1850804"/>
          <a:ext cx="571007" cy="2728812"/>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4799">
                <a:tc>
                  <a:txBody>
                    <a:bodyPr/>
                    <a:lstStyle/>
                    <a:p>
                      <a:pPr algn="ctr" fontAlgn="b"/>
                      <a:r>
                        <a:rPr lang="de-DE" sz="1000" b="0" i="0" u="none" strike="noStrike" dirty="0">
                          <a:solidFill>
                            <a:schemeClr val="tx1"/>
                          </a:solidFill>
                          <a:effectLst/>
                          <a:latin typeface="+mn-lt"/>
                        </a:rPr>
                        <a:t>2.7</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endParaRPr lang="de-DE" sz="1000" b="0" i="0" u="none" strike="noStrike">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a:solidFill>
                            <a:schemeClr val="tx1"/>
                          </a:solidFill>
                          <a:effectLst/>
                          <a:latin typeface="+mn-lt"/>
                        </a:rPr>
                        <a:t>2.6</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dirty="0" smtClean="0">
                          <a:solidFill>
                            <a:schemeClr val="tx1"/>
                          </a:solidFill>
                          <a:effectLst/>
                          <a:latin typeface="+mn-lt"/>
                        </a:rPr>
                        <a:t>2.8 A</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endParaRPr lang="de-DE" sz="1000" b="0" i="0" u="none" strike="noStrike">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a:solidFill>
                            <a:schemeClr val="tx1"/>
                          </a:solidFill>
                          <a:effectLst/>
                          <a:latin typeface="+mn-lt"/>
                        </a:rPr>
                        <a:t>2.8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a:solidFill>
                            <a:schemeClr val="tx1"/>
                          </a:solidFill>
                          <a:effectLst/>
                          <a:latin typeface="+mn-lt"/>
                        </a:rPr>
                        <a:t>2.7</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a:solidFill>
                            <a:schemeClr val="tx1"/>
                          </a:solidFill>
                          <a:effectLst/>
                          <a:latin typeface="+mn-lt"/>
                        </a:rPr>
                        <a:t>2.6</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84799">
                <a:tc>
                  <a:txBody>
                    <a:bodyPr/>
                    <a:lstStyle/>
                    <a:p>
                      <a:pPr algn="ctr" fontAlgn="b"/>
                      <a:r>
                        <a:rPr lang="de-DE" sz="1000" b="0" i="0" u="none" strike="noStrike" dirty="0">
                          <a:solidFill>
                            <a:schemeClr val="tx1"/>
                          </a:solidFill>
                          <a:effectLst/>
                          <a:latin typeface="+mn-lt"/>
                        </a:rPr>
                        <a:t>2.4</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feld 4"/>
          <p:cNvSpPr txBox="1"/>
          <p:nvPr/>
        </p:nvSpPr>
        <p:spPr>
          <a:xfrm>
            <a:off x="929640" y="208026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8" name="Textfeld 17"/>
          <p:cNvSpPr txBox="1"/>
          <p:nvPr/>
        </p:nvSpPr>
        <p:spPr>
          <a:xfrm>
            <a:off x="417195" y="5176444"/>
            <a:ext cx="9752453" cy="307777"/>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a:latin typeface="Arial" pitchFamily="34" charset="0"/>
                <a:cs typeface="Arial" pitchFamily="34" charset="0"/>
              </a:rPr>
              <a:t>étiquetés</a:t>
            </a:r>
            <a:endParaRPr lang="de-CH" sz="1000" dirty="0">
              <a:latin typeface="Arial" pitchFamily="34" charset="0"/>
              <a:cs typeface="Arial" pitchFamily="34" charset="0"/>
            </a:endParaRPr>
          </a:p>
          <a:p>
            <a:r>
              <a:rPr lang="de-CH" sz="1000" dirty="0">
                <a:latin typeface="Arial" pitchFamily="34" charset="0"/>
                <a:cs typeface="Arial" pitchFamily="34" charset="0"/>
              </a:rPr>
              <a:t>Les </a:t>
            </a:r>
            <a:r>
              <a:rPr lang="de-CH" sz="1000" dirty="0" err="1">
                <a:latin typeface="Arial" pitchFamily="34" charset="0"/>
                <a:cs typeface="Arial" pitchFamily="34" charset="0"/>
              </a:rPr>
              <a:t>lettres</a:t>
            </a:r>
            <a:r>
              <a:rPr lang="de-CH" sz="1000" dirty="0">
                <a:latin typeface="Arial" pitchFamily="34" charset="0"/>
                <a:cs typeface="Arial" pitchFamily="34" charset="0"/>
              </a:rPr>
              <a:t> </a:t>
            </a:r>
            <a:r>
              <a:rPr lang="de-CH" sz="1000" dirty="0" err="1">
                <a:latin typeface="Arial" pitchFamily="34" charset="0"/>
                <a:cs typeface="Arial" pitchFamily="34" charset="0"/>
              </a:rPr>
              <a:t>après</a:t>
            </a:r>
            <a:r>
              <a:rPr lang="de-CH" sz="1000" dirty="0">
                <a:latin typeface="Arial" pitchFamily="34" charset="0"/>
                <a:cs typeface="Arial" pitchFamily="34" charset="0"/>
              </a:rPr>
              <a:t> la </a:t>
            </a:r>
            <a:r>
              <a:rPr lang="de-CH" sz="1000" dirty="0" err="1">
                <a:latin typeface="Arial" pitchFamily="34" charset="0"/>
                <a:cs typeface="Arial" pitchFamily="34" charset="0"/>
              </a:rPr>
              <a:t>moyenne</a:t>
            </a:r>
            <a:r>
              <a:rPr lang="de-CH" sz="1000" dirty="0">
                <a:latin typeface="Arial" pitchFamily="34" charset="0"/>
                <a:cs typeface="Arial" pitchFamily="34" charset="0"/>
              </a:rPr>
              <a:t> </a:t>
            </a:r>
            <a:r>
              <a:rPr lang="de-CH" sz="1000" dirty="0" err="1">
                <a:latin typeface="Arial" pitchFamily="34" charset="0"/>
                <a:cs typeface="Arial" pitchFamily="34" charset="0"/>
              </a:rPr>
              <a:t>signifient</a:t>
            </a:r>
            <a:r>
              <a:rPr lang="de-CH" sz="1000" dirty="0">
                <a:latin typeface="Arial" pitchFamily="34" charset="0"/>
                <a:cs typeface="Arial" pitchFamily="34" charset="0"/>
              </a:rPr>
              <a:t> </a:t>
            </a:r>
            <a:r>
              <a:rPr lang="de-CH" sz="1000" dirty="0" err="1">
                <a:latin typeface="Arial" pitchFamily="34" charset="0"/>
                <a:cs typeface="Arial" pitchFamily="34" charset="0"/>
              </a:rPr>
              <a:t>une</a:t>
            </a:r>
            <a:r>
              <a:rPr lang="de-CH" sz="1000" dirty="0">
                <a:latin typeface="Arial" pitchFamily="34" charset="0"/>
                <a:cs typeface="Arial" pitchFamily="34" charset="0"/>
              </a:rPr>
              <a:t> </a:t>
            </a:r>
            <a:r>
              <a:rPr lang="de-CH" sz="1000" dirty="0" err="1">
                <a:latin typeface="Arial" pitchFamily="34" charset="0"/>
                <a:cs typeface="Arial" pitchFamily="34" charset="0"/>
              </a:rPr>
              <a:t>différence</a:t>
            </a:r>
            <a:r>
              <a:rPr lang="de-CH" sz="1000" dirty="0">
                <a:latin typeface="Arial" pitchFamily="34" charset="0"/>
                <a:cs typeface="Arial" pitchFamily="34" charset="0"/>
              </a:rPr>
              <a:t> </a:t>
            </a:r>
            <a:r>
              <a:rPr lang="de-CH" sz="1000" dirty="0" err="1">
                <a:latin typeface="Arial" pitchFamily="34" charset="0"/>
                <a:cs typeface="Arial" pitchFamily="34" charset="0"/>
              </a:rPr>
              <a:t>significative</a:t>
            </a:r>
            <a:r>
              <a:rPr lang="de-CH" sz="1000" dirty="0">
                <a:latin typeface="Arial" pitchFamily="34" charset="0"/>
                <a:cs typeface="Arial" pitchFamily="34" charset="0"/>
              </a:rPr>
              <a:t> (</a:t>
            </a:r>
            <a:r>
              <a:rPr lang="de-CH" sz="1000" dirty="0" err="1">
                <a:latin typeface="Arial" pitchFamily="34" charset="0"/>
                <a:cs typeface="Arial" pitchFamily="34" charset="0"/>
              </a:rPr>
              <a:t>niveau</a:t>
            </a:r>
            <a:r>
              <a:rPr lang="de-CH" sz="1000" dirty="0">
                <a:latin typeface="Arial" pitchFamily="34" charset="0"/>
                <a:cs typeface="Arial" pitchFamily="34" charset="0"/>
              </a:rPr>
              <a:t> 95%) en </a:t>
            </a:r>
            <a:r>
              <a:rPr lang="de-CH" sz="1000" dirty="0" err="1">
                <a:latin typeface="Arial" pitchFamily="34" charset="0"/>
                <a:cs typeface="Arial" pitchFamily="34" charset="0"/>
              </a:rPr>
              <a:t>comparaison</a:t>
            </a:r>
            <a:r>
              <a:rPr lang="de-CH" sz="1000" dirty="0">
                <a:latin typeface="Arial" pitchFamily="34" charset="0"/>
                <a:cs typeface="Arial" pitchFamily="34" charset="0"/>
              </a:rPr>
              <a:t> </a:t>
            </a:r>
            <a:r>
              <a:rPr lang="de-CH" sz="1000" dirty="0" err="1">
                <a:latin typeface="Arial" pitchFamily="34" charset="0"/>
                <a:cs typeface="Arial" pitchFamily="34" charset="0"/>
              </a:rPr>
              <a:t>avec</a:t>
            </a:r>
            <a:r>
              <a:rPr lang="de-CH" sz="1000" dirty="0">
                <a:latin typeface="Arial" pitchFamily="34" charset="0"/>
                <a:cs typeface="Arial" pitchFamily="34" charset="0"/>
              </a:rPr>
              <a:t> les </a:t>
            </a:r>
            <a:r>
              <a:rPr lang="de-CH" sz="1000" dirty="0" err="1">
                <a:latin typeface="Arial" pitchFamily="34" charset="0"/>
                <a:cs typeface="Arial" pitchFamily="34" charset="0"/>
              </a:rPr>
              <a:t>segments</a:t>
            </a:r>
            <a:r>
              <a:rPr lang="de-CH" sz="1000" dirty="0">
                <a:latin typeface="Arial" pitchFamily="34" charset="0"/>
                <a:cs typeface="Arial" pitchFamily="34" charset="0"/>
              </a:rPr>
              <a:t>, </a:t>
            </a:r>
            <a:r>
              <a:rPr lang="de-CH" sz="1000" dirty="0" err="1">
                <a:latin typeface="Arial" pitchFamily="34" charset="0"/>
                <a:cs typeface="Arial" pitchFamily="34" charset="0"/>
              </a:rPr>
              <a:t>qui</a:t>
            </a:r>
            <a:r>
              <a:rPr lang="de-CH" sz="1000" dirty="0">
                <a:latin typeface="Arial" pitchFamily="34" charset="0"/>
                <a:cs typeface="Arial" pitchFamily="34" charset="0"/>
              </a:rPr>
              <a:t>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représentés</a:t>
            </a:r>
            <a:r>
              <a:rPr lang="de-CH" sz="1000" dirty="0">
                <a:latin typeface="Arial" pitchFamily="34" charset="0"/>
                <a:cs typeface="Arial" pitchFamily="34" charset="0"/>
              </a:rPr>
              <a:t> par les </a:t>
            </a:r>
            <a:r>
              <a:rPr lang="de-CH" sz="1000" dirty="0" err="1">
                <a:latin typeface="Arial" pitchFamily="34" charset="0"/>
                <a:cs typeface="Arial" pitchFamily="34" charset="0"/>
              </a:rPr>
              <a:t>lettres</a:t>
            </a:r>
            <a:endParaRPr lang="de-CH" sz="1000" dirty="0">
              <a:latin typeface="Arial" pitchFamily="34" charset="0"/>
              <a:cs typeface="Arial" pitchFamily="34" charset="0"/>
            </a:endParaRPr>
          </a:p>
        </p:txBody>
      </p:sp>
      <p:sp>
        <p:nvSpPr>
          <p:cNvPr id="13" name="Textfeld 12"/>
          <p:cNvSpPr txBox="1"/>
          <p:nvPr/>
        </p:nvSpPr>
        <p:spPr>
          <a:xfrm>
            <a:off x="929640" y="2369820"/>
            <a:ext cx="1424940" cy="153888"/>
          </a:xfrm>
          <a:prstGeom prst="rect">
            <a:avLst/>
          </a:prstGeom>
          <a:noFill/>
        </p:spPr>
        <p:txBody>
          <a:bodyPr wrap="square" lIns="0" tIns="0" rIns="0" bIns="0" rtlCol="0" anchor="ctr">
            <a:spAutoFit/>
          </a:bodyPr>
          <a:lstStyle/>
          <a:p>
            <a:pPr algn="r"/>
            <a:r>
              <a:rPr lang="de-CH" sz="1000" b="1" dirty="0" smtClean="0"/>
              <a:t>Sexe</a:t>
            </a:r>
            <a:endParaRPr lang="de-DE" sz="1000" b="1" dirty="0" smtClean="0"/>
          </a:p>
        </p:txBody>
      </p:sp>
      <p:sp>
        <p:nvSpPr>
          <p:cNvPr id="14" name="Textfeld 13"/>
          <p:cNvSpPr txBox="1"/>
          <p:nvPr/>
        </p:nvSpPr>
        <p:spPr>
          <a:xfrm>
            <a:off x="929640" y="3223260"/>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Tree>
    <p:extLst>
      <p:ext uri="{BB962C8B-B14F-4D97-AF65-F5344CB8AC3E}">
        <p14:creationId xmlns:p14="http://schemas.microsoft.com/office/powerpoint/2010/main" val="237254917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DE" dirty="0" err="1" smtClean="0"/>
              <a:t>Utilisation</a:t>
            </a:r>
            <a:r>
              <a:rPr lang="de-DE" dirty="0" smtClean="0"/>
              <a:t> des </a:t>
            </a:r>
            <a:r>
              <a:rPr lang="de-DE" dirty="0" err="1" smtClean="0"/>
              <a:t>données</a:t>
            </a:r>
            <a:r>
              <a:rPr lang="de-DE" dirty="0" smtClean="0"/>
              <a:t> par les </a:t>
            </a:r>
            <a:r>
              <a:rPr lang="de-DE" dirty="0" err="1" smtClean="0"/>
              <a:t>entreprises</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2.3: </a:t>
            </a:r>
            <a:r>
              <a:rPr lang="fr-FR" sz="1100" dirty="0"/>
              <a:t>D'après-vous, que deviennent les données que vous mettez ainsi à disposition de l'entreprise</a:t>
            </a:r>
            <a:r>
              <a:rPr lang="fr-FR" sz="1100" dirty="0" smtClean="0"/>
              <a:t>? </a:t>
            </a:r>
            <a:r>
              <a:rPr lang="fr-FR" sz="1100" dirty="0"/>
              <a:t>Comment sont-elles utilisées</a:t>
            </a:r>
            <a:r>
              <a:rPr lang="fr-FR" sz="1100" dirty="0" smtClean="0"/>
              <a:t>?</a:t>
            </a:r>
            <a:endParaRPr lang="de-DE" sz="1100" dirty="0" smtClean="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ouverte</a:t>
            </a:r>
            <a:endParaRPr lang="de-CH" sz="1100" dirty="0">
              <a:solidFill>
                <a:schemeClr val="accent3"/>
              </a:solidFill>
            </a:endParaRPr>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n=2092</a:t>
            </a:r>
          </a:p>
        </p:txBody>
      </p:sp>
      <p:graphicFrame>
        <p:nvGraphicFramePr>
          <p:cNvPr id="15" name="Inhaltsplatzhalter 7"/>
          <p:cNvGraphicFramePr>
            <a:graphicFrameLocks noChangeAspect="1"/>
          </p:cNvGraphicFramePr>
          <p:nvPr>
            <p:extLst>
              <p:ext uri="{D42A27DB-BD31-4B8C-83A1-F6EECF244321}">
                <p14:modId xmlns:p14="http://schemas.microsoft.com/office/powerpoint/2010/main" val="2522552238"/>
              </p:ext>
            </p:extLst>
          </p:nvPr>
        </p:nvGraphicFramePr>
        <p:xfrm>
          <a:off x="520698" y="1774825"/>
          <a:ext cx="9648949" cy="35179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728134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Utilisation</a:t>
            </a:r>
            <a:r>
              <a:rPr lang="de-CH" dirty="0" smtClean="0"/>
              <a:t> </a:t>
            </a:r>
            <a:r>
              <a:rPr lang="de-CH" dirty="0" err="1"/>
              <a:t>s</a:t>
            </a:r>
            <a:r>
              <a:rPr lang="de-CH" dirty="0" err="1" smtClean="0"/>
              <a:t>martphone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4838702"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2.4: </a:t>
            </a:r>
            <a:r>
              <a:rPr lang="fr-FR" sz="1100" dirty="0"/>
              <a:t>Nous allons maintenant parler des appareils que vous utilisez. Possédez-vous un smart phone?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fermée</a:t>
            </a:r>
            <a:endParaRPr lang="de-CH" sz="1100" dirty="0">
              <a:solidFill>
                <a:schemeClr val="accent3"/>
              </a:solidFill>
            </a:endParaRPr>
          </a:p>
        </p:txBody>
      </p:sp>
      <p:sp>
        <p:nvSpPr>
          <p:cNvPr id="7" name="Textfeld 6"/>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endParaRPr lang="de-CH" sz="1000" dirty="0">
              <a:latin typeface="Arial" pitchFamily="34" charset="0"/>
              <a:cs typeface="Arial" pitchFamily="34" charset="0"/>
            </a:endParaRPr>
          </a:p>
        </p:txBody>
      </p:sp>
      <p:sp>
        <p:nvSpPr>
          <p:cNvPr id="10" name="Textfeld 9"/>
          <p:cNvSpPr txBox="1"/>
          <p:nvPr/>
        </p:nvSpPr>
        <p:spPr>
          <a:xfrm>
            <a:off x="5359876" y="1374810"/>
            <a:ext cx="480520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2.5: </a:t>
            </a:r>
            <a:r>
              <a:rPr lang="fr-FR" sz="1100" dirty="0"/>
              <a:t>Lisez-vous les conditions générales lorsque vous installez une application?</a:t>
            </a:r>
            <a:endParaRPr lang="de-DE" sz="1100" dirty="0"/>
          </a:p>
          <a:p>
            <a:r>
              <a:rPr lang="de-CH" sz="1100" dirty="0" smtClean="0">
                <a:solidFill>
                  <a:schemeClr val="accent3"/>
                </a:solidFill>
              </a:rPr>
              <a:t>Filtre: </a:t>
            </a:r>
            <a:r>
              <a:rPr lang="de-CH" sz="1100" dirty="0" err="1" smtClean="0">
                <a:solidFill>
                  <a:schemeClr val="accent3"/>
                </a:solidFill>
              </a:rPr>
              <a:t>Possède</a:t>
            </a:r>
            <a:r>
              <a:rPr lang="de-CH" sz="1100" dirty="0" smtClean="0">
                <a:solidFill>
                  <a:schemeClr val="accent3"/>
                </a:solidFill>
              </a:rPr>
              <a:t> </a:t>
            </a:r>
            <a:r>
              <a:rPr lang="de-CH" sz="1100" dirty="0" err="1" smtClean="0">
                <a:solidFill>
                  <a:schemeClr val="accent3"/>
                </a:solidFill>
              </a:rPr>
              <a:t>un</a:t>
            </a:r>
            <a:r>
              <a:rPr lang="de-CH" sz="1100" dirty="0" smtClean="0">
                <a:solidFill>
                  <a:schemeClr val="accent3"/>
                </a:solidFill>
              </a:rPr>
              <a:t> </a:t>
            </a:r>
            <a:r>
              <a:rPr lang="de-CH" sz="1100" dirty="0" err="1" smtClean="0">
                <a:solidFill>
                  <a:schemeClr val="accent3"/>
                </a:solidFill>
              </a:rPr>
              <a:t>smartphone</a:t>
            </a:r>
            <a:r>
              <a:rPr lang="de-CH" sz="1100" dirty="0" smtClean="0">
                <a:solidFill>
                  <a:schemeClr val="accent3"/>
                </a:solidFill>
              </a:rPr>
              <a:t> </a:t>
            </a:r>
            <a:r>
              <a:rPr lang="de-CH" sz="1100" dirty="0">
                <a:solidFill>
                  <a:schemeClr val="accent3"/>
                </a:solidFill>
              </a:rPr>
              <a:t>| </a:t>
            </a:r>
            <a:r>
              <a:rPr lang="de-CH" sz="1100" dirty="0" err="1" smtClean="0">
                <a:solidFill>
                  <a:schemeClr val="accent3"/>
                </a:solidFill>
              </a:rPr>
              <a:t>Question</a:t>
            </a:r>
            <a:r>
              <a:rPr lang="de-CH" sz="1100" dirty="0" smtClean="0">
                <a:solidFill>
                  <a:schemeClr val="accent3"/>
                </a:solidFill>
              </a:rPr>
              <a:t> </a:t>
            </a:r>
            <a:r>
              <a:rPr lang="de-CH" sz="1100" dirty="0" err="1" smtClean="0">
                <a:solidFill>
                  <a:schemeClr val="accent3"/>
                </a:solidFill>
              </a:rPr>
              <a:t>fermée</a:t>
            </a:r>
            <a:endParaRPr lang="de-CH" sz="1100" dirty="0">
              <a:solidFill>
                <a:schemeClr val="accent3"/>
              </a:solidFill>
            </a:endParaRPr>
          </a:p>
        </p:txBody>
      </p:sp>
      <p:graphicFrame>
        <p:nvGraphicFramePr>
          <p:cNvPr id="11" name="Inhaltsplatzhalter 7"/>
          <p:cNvGraphicFramePr>
            <a:graphicFrameLocks noChangeAspect="1"/>
          </p:cNvGraphicFramePr>
          <p:nvPr>
            <p:extLst>
              <p:ext uri="{D42A27DB-BD31-4B8C-83A1-F6EECF244321}">
                <p14:modId xmlns:p14="http://schemas.microsoft.com/office/powerpoint/2010/main" val="507940803"/>
              </p:ext>
            </p:extLst>
          </p:nvPr>
        </p:nvGraphicFramePr>
        <p:xfrm>
          <a:off x="512204" y="1774825"/>
          <a:ext cx="3460797" cy="35101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p:cNvSpPr txBox="1"/>
          <p:nvPr/>
        </p:nvSpPr>
        <p:spPr>
          <a:xfrm>
            <a:off x="1449858" y="1985755"/>
            <a:ext cx="1374777" cy="246221"/>
          </a:xfrm>
          <a:prstGeom prst="rect">
            <a:avLst/>
          </a:prstGeom>
          <a:noFill/>
        </p:spPr>
        <p:txBody>
          <a:bodyPr wrap="square" rtlCol="0">
            <a:spAutoFit/>
          </a:bodyPr>
          <a:lstStyle/>
          <a:p>
            <a:pPr algn="ctr"/>
            <a:r>
              <a:rPr lang="fr-CH" sz="1000" b="1" dirty="0" smtClean="0"/>
              <a:t>Total [2092]</a:t>
            </a:r>
            <a:endParaRPr lang="de-CH" sz="1000" b="1" dirty="0" smtClean="0"/>
          </a:p>
        </p:txBody>
      </p:sp>
      <p:graphicFrame>
        <p:nvGraphicFramePr>
          <p:cNvPr id="13" name="Inhaltsplatzhalter 2"/>
          <p:cNvGraphicFramePr>
            <a:graphicFrameLocks/>
          </p:cNvGraphicFramePr>
          <p:nvPr>
            <p:extLst>
              <p:ext uri="{D42A27DB-BD31-4B8C-83A1-F6EECF244321}">
                <p14:modId xmlns:p14="http://schemas.microsoft.com/office/powerpoint/2010/main" val="673064689"/>
              </p:ext>
            </p:extLst>
          </p:nvPr>
        </p:nvGraphicFramePr>
        <p:xfrm>
          <a:off x="5348992" y="1952208"/>
          <a:ext cx="4822121" cy="314647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feld 15"/>
          <p:cNvSpPr txBox="1"/>
          <p:nvPr/>
        </p:nvSpPr>
        <p:spPr>
          <a:xfrm>
            <a:off x="5166360" y="2138947"/>
            <a:ext cx="1424940" cy="153888"/>
          </a:xfrm>
          <a:prstGeom prst="rect">
            <a:avLst/>
          </a:prstGeom>
          <a:noFill/>
        </p:spPr>
        <p:txBody>
          <a:bodyPr wrap="square" lIns="0" tIns="0" rIns="0" bIns="0" rtlCol="0" anchor="ctr">
            <a:spAutoFit/>
          </a:bodyPr>
          <a:lstStyle/>
          <a:p>
            <a:pPr algn="r"/>
            <a:r>
              <a:rPr lang="de-CH" sz="1000" b="1" dirty="0" smtClean="0"/>
              <a:t>Total [1915]</a:t>
            </a:r>
            <a:endParaRPr lang="de-DE" sz="1000" b="1" dirty="0" smtClean="0"/>
          </a:p>
        </p:txBody>
      </p:sp>
      <p:sp>
        <p:nvSpPr>
          <p:cNvPr id="17" name="Textfeld 16"/>
          <p:cNvSpPr txBox="1"/>
          <p:nvPr/>
        </p:nvSpPr>
        <p:spPr>
          <a:xfrm>
            <a:off x="5166360" y="2542807"/>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
        <p:nvSpPr>
          <p:cNvPr id="9" name="Pfeil nach rechts 8"/>
          <p:cNvSpPr/>
          <p:nvPr/>
        </p:nvSpPr>
        <p:spPr>
          <a:xfrm>
            <a:off x="4076700" y="2880360"/>
            <a:ext cx="998220" cy="739140"/>
          </a:xfrm>
          <a:prstGeom prst="rightArrow">
            <a:avLst/>
          </a:prstGeom>
          <a:solidFill>
            <a:schemeClr val="accent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076700" y="3126819"/>
            <a:ext cx="1036320" cy="246221"/>
          </a:xfrm>
          <a:prstGeom prst="rect">
            <a:avLst/>
          </a:prstGeom>
          <a:noFill/>
        </p:spPr>
        <p:txBody>
          <a:bodyPr wrap="square" rtlCol="0">
            <a:spAutoFit/>
          </a:bodyPr>
          <a:lstStyle/>
          <a:p>
            <a:r>
              <a:rPr lang="de-CH" sz="1000" b="1" dirty="0" err="1" smtClean="0">
                <a:solidFill>
                  <a:schemeClr val="bg1"/>
                </a:solidFill>
              </a:rPr>
              <a:t>Oui</a:t>
            </a:r>
            <a:endParaRPr lang="de-DE" sz="1000" b="1" dirty="0" smtClean="0">
              <a:solidFill>
                <a:schemeClr val="bg1"/>
              </a:solidFill>
            </a:endParaRPr>
          </a:p>
        </p:txBody>
      </p:sp>
      <p:sp>
        <p:nvSpPr>
          <p:cNvPr id="18" name="Textfeld 17"/>
          <p:cNvSpPr txBox="1"/>
          <p:nvPr/>
        </p:nvSpPr>
        <p:spPr>
          <a:xfrm>
            <a:off x="5254466" y="5330333"/>
            <a:ext cx="1876425"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endParaRPr lang="de-CH" sz="1000" dirty="0">
              <a:latin typeface="Arial" pitchFamily="34" charset="0"/>
              <a:cs typeface="Arial" pitchFamily="34" charset="0"/>
            </a:endParaRPr>
          </a:p>
        </p:txBody>
      </p:sp>
    </p:spTree>
    <p:extLst>
      <p:ext uri="{BB962C8B-B14F-4D97-AF65-F5344CB8AC3E}">
        <p14:creationId xmlns:p14="http://schemas.microsoft.com/office/powerpoint/2010/main" val="288346164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Assistant</a:t>
            </a:r>
            <a:r>
              <a:rPr lang="de-CH" dirty="0" smtClean="0"/>
              <a:t> </a:t>
            </a:r>
            <a:r>
              <a:rPr lang="de-CH" dirty="0" err="1" smtClean="0"/>
              <a:t>vocal</a:t>
            </a:r>
            <a:r>
              <a:rPr lang="de-CH" dirty="0" smtClean="0"/>
              <a:t> </a:t>
            </a:r>
            <a:r>
              <a:rPr lang="de-CH" dirty="0" err="1" smtClean="0"/>
              <a:t>sur</a:t>
            </a:r>
            <a:r>
              <a:rPr lang="de-CH" dirty="0" smtClean="0"/>
              <a:t> </a:t>
            </a:r>
            <a:r>
              <a:rPr lang="de-CH" dirty="0" err="1" smtClean="0"/>
              <a:t>smartphone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2.6.1: </a:t>
            </a:r>
            <a:r>
              <a:rPr lang="fr-FR" sz="1100" dirty="0"/>
              <a:t>Utilisez-vous déjà ce type d'assistant vocal ou pensez-vous en acheter un prochainement?</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Possède</a:t>
            </a:r>
            <a:r>
              <a:rPr lang="de-CH" sz="1100" dirty="0">
                <a:solidFill>
                  <a:schemeClr val="accent3"/>
                </a:solidFill>
              </a:rPr>
              <a:t> </a:t>
            </a:r>
            <a:r>
              <a:rPr lang="de-CH" sz="1100" dirty="0" err="1">
                <a:solidFill>
                  <a:schemeClr val="accent3"/>
                </a:solidFill>
              </a:rPr>
              <a:t>un</a:t>
            </a:r>
            <a:r>
              <a:rPr lang="de-CH" sz="1100" dirty="0">
                <a:solidFill>
                  <a:schemeClr val="accent3"/>
                </a:solidFill>
              </a:rPr>
              <a:t> </a:t>
            </a:r>
            <a:r>
              <a:rPr lang="de-CH" sz="1100" dirty="0" err="1">
                <a:solidFill>
                  <a:schemeClr val="accent3"/>
                </a:solidFill>
              </a:rPr>
              <a:t>smartphone</a:t>
            </a:r>
            <a:r>
              <a:rPr lang="de-CH" sz="1100" dirty="0">
                <a:solidFill>
                  <a:schemeClr val="accent3"/>
                </a:solidFill>
              </a:rPr>
              <a:t>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3890090908"/>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[1915]</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365921554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smtClean="0"/>
              <a:t>Enceinte </a:t>
            </a:r>
            <a:r>
              <a:rPr lang="de-CH" dirty="0" err="1" smtClean="0"/>
              <a:t>connectée</a:t>
            </a:r>
            <a:r>
              <a:rPr lang="de-CH" dirty="0" smtClean="0"/>
              <a:t> à la </a:t>
            </a:r>
            <a:r>
              <a:rPr lang="de-CH" dirty="0" err="1" smtClean="0"/>
              <a:t>maison</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2.6.2: </a:t>
            </a:r>
            <a:r>
              <a:rPr lang="fr-FR" sz="1100" dirty="0"/>
              <a:t>Utilisez-vous déjà ce type d'assistant vocal ou pensez-vous en acheter un prochainement?</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1616059575"/>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smtClean="0">
                <a:latin typeface="Arial" pitchFamily="34" charset="0"/>
                <a:cs typeface="Arial" pitchFamily="34" charset="0"/>
              </a:rPr>
              <a:t>étiquetés</a:t>
            </a:r>
            <a:endParaRPr lang="de-CH" sz="1000" dirty="0">
              <a:latin typeface="Arial" pitchFamily="34" charset="0"/>
              <a:cs typeface="Arial" pitchFamily="34" charset="0"/>
            </a:endParaRPr>
          </a:p>
        </p:txBody>
      </p:sp>
    </p:spTree>
    <p:extLst>
      <p:ext uri="{BB962C8B-B14F-4D97-AF65-F5344CB8AC3E}">
        <p14:creationId xmlns:p14="http://schemas.microsoft.com/office/powerpoint/2010/main" val="389289772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Rôle</a:t>
            </a:r>
            <a:r>
              <a:rPr lang="de-CH" dirty="0" smtClean="0"/>
              <a:t> des </a:t>
            </a:r>
            <a:r>
              <a:rPr lang="de-CH" dirty="0" err="1" smtClean="0"/>
              <a:t>assistants</a:t>
            </a:r>
            <a:r>
              <a:rPr lang="de-CH" dirty="0" smtClean="0"/>
              <a:t> </a:t>
            </a:r>
            <a:r>
              <a:rPr lang="de-CH" dirty="0" err="1" smtClean="0"/>
              <a:t>vocaux</a:t>
            </a:r>
            <a:r>
              <a:rPr lang="de-CH" dirty="0" smtClean="0"/>
              <a:t> </a:t>
            </a:r>
            <a:r>
              <a:rPr lang="de-CH" dirty="0" err="1" smtClean="0"/>
              <a:t>dans</a:t>
            </a:r>
            <a:r>
              <a:rPr lang="de-CH" dirty="0" smtClean="0"/>
              <a:t> la </a:t>
            </a:r>
            <a:r>
              <a:rPr lang="de-CH" dirty="0" err="1" smtClean="0"/>
              <a:t>vie</a:t>
            </a:r>
            <a:r>
              <a:rPr lang="de-CH" dirty="0" smtClean="0"/>
              <a:t> </a:t>
            </a:r>
            <a:r>
              <a:rPr lang="de-CH" dirty="0" err="1" smtClean="0"/>
              <a:t>quotidienne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2.7: </a:t>
            </a:r>
            <a:r>
              <a:rPr lang="fr-FR" sz="1100" dirty="0"/>
              <a:t>Pensez-vous que ces assistants vocaux (</a:t>
            </a:r>
            <a:r>
              <a:rPr lang="fr-FR" sz="1100" dirty="0" err="1"/>
              <a:t>Siri</a:t>
            </a:r>
            <a:r>
              <a:rPr lang="fr-FR" sz="1100" dirty="0"/>
              <a:t>, Echo, Alexa, etc.) sont appelés à prendre une place importante dans notre quotidien?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1419469922"/>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5103021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Conception de l’étude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Inhaltsplatzhalter 2"/>
          <p:cNvSpPr txBox="1">
            <a:spLocks/>
          </p:cNvSpPr>
          <p:nvPr/>
        </p:nvSpPr>
        <p:spPr>
          <a:xfrm>
            <a:off x="520576" y="1690801"/>
            <a:ext cx="9649072" cy="3296287"/>
          </a:xfrm>
          <a:prstGeom prst="rect">
            <a:avLst/>
          </a:prstGeom>
        </p:spPr>
        <p:txBody>
          <a:bodyPr/>
          <a:lstStyle>
            <a:lvl1pPr marL="342900" indent="-342900" algn="l" defTabSz="914400" rtl="0" eaLnBrk="1" latinLnBrk="0" hangingPunct="1">
              <a:spcBef>
                <a:spcPct val="20000"/>
              </a:spcBef>
              <a:buFont typeface="Arial" pitchFamily="34" charset="0"/>
              <a:buChar char="•"/>
              <a:defRPr lang="fr-CH" sz="2000" b="1" kern="1200" noProof="0" smtClean="0">
                <a:solidFill>
                  <a:schemeClr val="accent3"/>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fr-CH" sz="2000" kern="1200" noProof="0" smtClean="0">
                <a:solidFill>
                  <a:schemeClr val="accent3"/>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fr-CH" sz="2000" kern="1200" noProof="0" smtClean="0">
                <a:solidFill>
                  <a:schemeClr val="accent3"/>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fr-CH" sz="2000" kern="1200" noProof="0" smtClean="0">
                <a:solidFill>
                  <a:schemeClr val="accent3"/>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fr-CH" sz="2000" kern="1200" noProof="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spcBef>
                <a:spcPts val="0"/>
              </a:spcBef>
              <a:buClr>
                <a:srgbClr val="2D8EC2"/>
              </a:buClr>
              <a:buNone/>
              <a:tabLst>
                <a:tab pos="1971675" algn="l"/>
              </a:tabLst>
            </a:pPr>
            <a:r>
              <a:rPr lang="de-CH" sz="1200" dirty="0" err="1" smtClean="0">
                <a:solidFill>
                  <a:schemeClr val="accent2"/>
                </a:solidFill>
              </a:rPr>
              <a:t>Etude</a:t>
            </a:r>
            <a:r>
              <a:rPr lang="de-CH" sz="1200" dirty="0" smtClean="0">
                <a:solidFill>
                  <a:schemeClr val="accent2"/>
                </a:solidFill>
              </a:rPr>
              <a:t>:</a:t>
            </a:r>
            <a:r>
              <a:rPr lang="de-CH" sz="1200" b="0" dirty="0" smtClean="0">
                <a:solidFill>
                  <a:schemeClr val="accent2"/>
                </a:solidFill>
              </a:rPr>
              <a:t>	SRG </a:t>
            </a:r>
            <a:r>
              <a:rPr lang="de-CH" sz="1200" b="0" dirty="0" err="1" smtClean="0">
                <a:solidFill>
                  <a:schemeClr val="accent2"/>
                </a:solidFill>
              </a:rPr>
              <a:t>Dataland</a:t>
            </a:r>
            <a:endParaRPr lang="de-CH" sz="1200" b="0" dirty="0" smtClean="0">
              <a:solidFill>
                <a:schemeClr val="accent2"/>
              </a:solidFill>
            </a:endParaRPr>
          </a:p>
          <a:p>
            <a:pPr defTabSz="457200">
              <a:spcBef>
                <a:spcPts val="0"/>
              </a:spcBef>
              <a:buClr>
                <a:srgbClr val="2D8EC2"/>
              </a:buClr>
              <a:tabLst>
                <a:tab pos="1971675" algn="l"/>
              </a:tabLst>
            </a:pPr>
            <a:endParaRPr lang="de-CH" sz="1200" b="0" dirty="0" smtClean="0">
              <a:solidFill>
                <a:schemeClr val="accent2"/>
              </a:solidFill>
            </a:endParaRPr>
          </a:p>
          <a:p>
            <a:pPr marL="0" indent="0" defTabSz="457200">
              <a:spcBef>
                <a:spcPts val="0"/>
              </a:spcBef>
              <a:buClr>
                <a:srgbClr val="2D8EC2"/>
              </a:buClr>
              <a:buNone/>
              <a:tabLst>
                <a:tab pos="1971675" algn="l"/>
              </a:tabLst>
            </a:pPr>
            <a:r>
              <a:rPr lang="de-CH" sz="1200" dirty="0" err="1" smtClean="0">
                <a:solidFill>
                  <a:schemeClr val="accent2"/>
                </a:solidFill>
              </a:rPr>
              <a:t>Objectif</a:t>
            </a:r>
            <a:r>
              <a:rPr lang="de-CH" sz="1200" dirty="0" smtClean="0">
                <a:solidFill>
                  <a:schemeClr val="accent2"/>
                </a:solidFill>
              </a:rPr>
              <a:t>: </a:t>
            </a:r>
            <a:r>
              <a:rPr lang="de-CH" sz="1200" b="0" dirty="0" smtClean="0">
                <a:solidFill>
                  <a:schemeClr val="accent2"/>
                </a:solidFill>
              </a:rPr>
              <a:t>	</a:t>
            </a:r>
            <a:r>
              <a:rPr lang="fr-CH" sz="1200" b="0" dirty="0">
                <a:solidFill>
                  <a:schemeClr val="accent2"/>
                </a:solidFill>
              </a:rPr>
              <a:t> La SSR organisera fin novembre une soirée thématique sur </a:t>
            </a:r>
            <a:r>
              <a:rPr lang="fr-CH" sz="1200" b="0" dirty="0" smtClean="0">
                <a:solidFill>
                  <a:schemeClr val="accent2"/>
                </a:solidFill>
              </a:rPr>
              <a:t>L’intelligence artificielle et l’automatisation. </a:t>
            </a:r>
            <a:r>
              <a:rPr lang="fr-CH" sz="1200" b="0" dirty="0">
                <a:solidFill>
                  <a:schemeClr val="accent2"/>
                </a:solidFill>
              </a:rPr>
              <a:t>Elle </a:t>
            </a:r>
            <a:r>
              <a:rPr lang="fr-CH" sz="1200" b="0" dirty="0" smtClean="0">
                <a:solidFill>
                  <a:schemeClr val="accent2"/>
                </a:solidFill>
              </a:rPr>
              <a:t>	souhaite </a:t>
            </a:r>
            <a:r>
              <a:rPr lang="fr-CH" sz="1200" b="0" dirty="0">
                <a:solidFill>
                  <a:schemeClr val="accent2"/>
                </a:solidFill>
              </a:rPr>
              <a:t>donc </a:t>
            </a:r>
            <a:r>
              <a:rPr lang="fr-CH" sz="1200" b="0" dirty="0" smtClean="0">
                <a:solidFill>
                  <a:schemeClr val="accent2"/>
                </a:solidFill>
              </a:rPr>
              <a:t>recueillir </a:t>
            </a:r>
            <a:r>
              <a:rPr lang="fr-CH" sz="1200" b="0" dirty="0">
                <a:solidFill>
                  <a:schemeClr val="accent2"/>
                </a:solidFill>
              </a:rPr>
              <a:t>les opinions, les craintes et les positions de la population afin de les intégrer dans la </a:t>
            </a:r>
            <a:r>
              <a:rPr lang="fr-CH" sz="1200" b="0" dirty="0" smtClean="0">
                <a:solidFill>
                  <a:schemeClr val="accent2"/>
                </a:solidFill>
              </a:rPr>
              <a:t>	conception </a:t>
            </a:r>
            <a:r>
              <a:rPr lang="fr-CH" sz="1200" b="0" dirty="0">
                <a:solidFill>
                  <a:schemeClr val="accent2"/>
                </a:solidFill>
              </a:rPr>
              <a:t>de son </a:t>
            </a:r>
            <a:r>
              <a:rPr lang="fr-CH" sz="1200" b="0" dirty="0" smtClean="0">
                <a:solidFill>
                  <a:schemeClr val="accent2"/>
                </a:solidFill>
              </a:rPr>
              <a:t>programme</a:t>
            </a:r>
            <a:r>
              <a:rPr lang="fr-CH" sz="1200" b="0" dirty="0">
                <a:solidFill>
                  <a:schemeClr val="accent2"/>
                </a:solidFill>
              </a:rPr>
              <a:t>. La représentativité des quatre groupes linguistiques du pays est </a:t>
            </a:r>
            <a:r>
              <a:rPr lang="fr-CH" sz="1200" b="0" dirty="0" smtClean="0">
                <a:solidFill>
                  <a:schemeClr val="accent2"/>
                </a:solidFill>
              </a:rPr>
              <a:t>	particulièrement </a:t>
            </a:r>
            <a:r>
              <a:rPr lang="fr-CH" sz="1200" b="0" dirty="0">
                <a:solidFill>
                  <a:schemeClr val="accent2"/>
                </a:solidFill>
              </a:rPr>
              <a:t>importante pour </a:t>
            </a:r>
            <a:r>
              <a:rPr lang="fr-CH" sz="1200" b="0" dirty="0" smtClean="0">
                <a:solidFill>
                  <a:schemeClr val="accent2"/>
                </a:solidFill>
              </a:rPr>
              <a:t>que </a:t>
            </a:r>
            <a:r>
              <a:rPr lang="fr-CH" sz="1200" b="0" dirty="0">
                <a:solidFill>
                  <a:schemeClr val="accent2"/>
                </a:solidFill>
              </a:rPr>
              <a:t>	chaque unité de l’entreprise puisse recevoir des données relatives à </a:t>
            </a:r>
            <a:r>
              <a:rPr lang="fr-CH" sz="1200" b="0" dirty="0" smtClean="0">
                <a:solidFill>
                  <a:schemeClr val="accent2"/>
                </a:solidFill>
              </a:rPr>
              <a:t>	toute </a:t>
            </a:r>
            <a:r>
              <a:rPr lang="fr-CH" sz="1200" b="0" dirty="0">
                <a:solidFill>
                  <a:schemeClr val="accent2"/>
                </a:solidFill>
              </a:rPr>
              <a:t>la Suisse et des données </a:t>
            </a:r>
            <a:r>
              <a:rPr lang="fr-CH" sz="1200" b="0" dirty="0" smtClean="0">
                <a:solidFill>
                  <a:schemeClr val="accent2"/>
                </a:solidFill>
              </a:rPr>
              <a:t>spécifiques </a:t>
            </a:r>
            <a:r>
              <a:rPr lang="fr-CH" sz="1200" b="0" dirty="0">
                <a:solidFill>
                  <a:schemeClr val="accent2"/>
                </a:solidFill>
              </a:rPr>
              <a:t>à sa </a:t>
            </a:r>
            <a:r>
              <a:rPr lang="fr-CH" sz="1200" b="0" dirty="0" smtClean="0">
                <a:solidFill>
                  <a:schemeClr val="accent2"/>
                </a:solidFill>
              </a:rPr>
              <a:t>région</a:t>
            </a:r>
            <a:r>
              <a:rPr lang="de-CH" sz="1200" b="0" dirty="0" smtClean="0">
                <a:solidFill>
                  <a:schemeClr val="accent2"/>
                </a:solidFill>
              </a:rPr>
              <a:t>. </a:t>
            </a:r>
          </a:p>
          <a:p>
            <a:pPr defTabSz="457200">
              <a:spcBef>
                <a:spcPts val="0"/>
              </a:spcBef>
              <a:buClr>
                <a:srgbClr val="2D8EC2"/>
              </a:buClr>
              <a:tabLst>
                <a:tab pos="1971675" algn="l"/>
              </a:tabLst>
            </a:pPr>
            <a:endParaRPr lang="de-CH" sz="1200" b="0" dirty="0" smtClean="0">
              <a:solidFill>
                <a:schemeClr val="accent2"/>
              </a:solidFill>
            </a:endParaRPr>
          </a:p>
          <a:p>
            <a:pPr marL="0" indent="0" defTabSz="457200">
              <a:spcBef>
                <a:spcPts val="0"/>
              </a:spcBef>
              <a:buClr>
                <a:srgbClr val="2D8EC2"/>
              </a:buClr>
              <a:buNone/>
              <a:tabLst>
                <a:tab pos="1971675" algn="l"/>
              </a:tabLst>
            </a:pPr>
            <a:r>
              <a:rPr lang="de-CH" sz="1200" dirty="0" err="1" smtClean="0">
                <a:solidFill>
                  <a:schemeClr val="accent2"/>
                </a:solidFill>
              </a:rPr>
              <a:t>Groupe</a:t>
            </a:r>
            <a:r>
              <a:rPr lang="de-CH" sz="1200" dirty="0" smtClean="0">
                <a:solidFill>
                  <a:schemeClr val="accent2"/>
                </a:solidFill>
              </a:rPr>
              <a:t> </a:t>
            </a:r>
            <a:r>
              <a:rPr lang="de-CH" sz="1200" dirty="0" err="1" smtClean="0">
                <a:solidFill>
                  <a:schemeClr val="accent2"/>
                </a:solidFill>
              </a:rPr>
              <a:t>cible</a:t>
            </a:r>
            <a:r>
              <a:rPr lang="de-CH" sz="1200" dirty="0" smtClean="0">
                <a:solidFill>
                  <a:schemeClr val="accent2"/>
                </a:solidFill>
              </a:rPr>
              <a:t>: </a:t>
            </a:r>
            <a:r>
              <a:rPr lang="de-CH" sz="1200" b="0" dirty="0" smtClean="0">
                <a:solidFill>
                  <a:schemeClr val="accent2"/>
                </a:solidFill>
              </a:rPr>
              <a:t>	</a:t>
            </a:r>
            <a:r>
              <a:rPr lang="fr-CH" sz="1200" b="0" dirty="0">
                <a:solidFill>
                  <a:schemeClr val="accent2"/>
                </a:solidFill>
              </a:rPr>
              <a:t>Personnes en Suisse âgées de 15 à 79 ans, qui utilisent Internet à des fins privées au moins plusieurs fois par 	</a:t>
            </a:r>
            <a:r>
              <a:rPr lang="fr-CH" sz="1200" b="0" dirty="0" smtClean="0">
                <a:solidFill>
                  <a:schemeClr val="accent2"/>
                </a:solidFill>
              </a:rPr>
              <a:t>mois</a:t>
            </a:r>
            <a:r>
              <a:rPr lang="de-CH" sz="1200" b="0" dirty="0" smtClean="0">
                <a:solidFill>
                  <a:schemeClr val="accent2"/>
                </a:solidFill>
              </a:rPr>
              <a:t>.</a:t>
            </a:r>
          </a:p>
          <a:p>
            <a:pPr defTabSz="457200">
              <a:spcBef>
                <a:spcPts val="0"/>
              </a:spcBef>
              <a:buClr>
                <a:srgbClr val="2D8EC2"/>
              </a:buClr>
              <a:tabLst>
                <a:tab pos="1971675" algn="l"/>
              </a:tabLst>
            </a:pPr>
            <a:endParaRPr lang="de-CH" sz="1200" b="0" dirty="0" smtClean="0">
              <a:solidFill>
                <a:schemeClr val="accent2"/>
              </a:solidFill>
            </a:endParaRPr>
          </a:p>
          <a:p>
            <a:pPr marL="0" indent="0" defTabSz="457200">
              <a:spcBef>
                <a:spcPts val="0"/>
              </a:spcBef>
              <a:buClr>
                <a:srgbClr val="2D8EC2"/>
              </a:buClr>
              <a:buNone/>
              <a:tabLst>
                <a:tab pos="1971675" algn="l"/>
              </a:tabLst>
            </a:pPr>
            <a:r>
              <a:rPr lang="de-CH" sz="1200" dirty="0" err="1" smtClean="0">
                <a:solidFill>
                  <a:schemeClr val="accent2"/>
                </a:solidFill>
              </a:rPr>
              <a:t>Méthode</a:t>
            </a:r>
            <a:r>
              <a:rPr lang="de-CH" sz="1200" dirty="0" smtClean="0">
                <a:solidFill>
                  <a:schemeClr val="accent2"/>
                </a:solidFill>
              </a:rPr>
              <a:t>: </a:t>
            </a:r>
            <a:r>
              <a:rPr lang="de-CH" sz="1200" b="0" dirty="0" smtClean="0">
                <a:solidFill>
                  <a:schemeClr val="accent2"/>
                </a:solidFill>
              </a:rPr>
              <a:t>	</a:t>
            </a:r>
            <a:r>
              <a:rPr lang="fr-CH" sz="1200" b="0" dirty="0">
                <a:solidFill>
                  <a:schemeClr val="accent2"/>
                </a:solidFill>
              </a:rPr>
              <a:t> Interviews en ligne au sein du panel Internet LINK</a:t>
            </a:r>
            <a:endParaRPr lang="de-CH" sz="1200" b="0" dirty="0" smtClean="0">
              <a:solidFill>
                <a:schemeClr val="accent2"/>
              </a:solidFill>
            </a:endParaRPr>
          </a:p>
          <a:p>
            <a:pPr defTabSz="457200">
              <a:spcBef>
                <a:spcPts val="0"/>
              </a:spcBef>
              <a:buClr>
                <a:srgbClr val="2D8EC2"/>
              </a:buClr>
              <a:tabLst>
                <a:tab pos="1971675" algn="l"/>
              </a:tabLst>
            </a:pPr>
            <a:endParaRPr lang="de-CH" sz="1200" b="0" dirty="0" smtClean="0">
              <a:solidFill>
                <a:schemeClr val="accent2"/>
              </a:solidFill>
            </a:endParaRPr>
          </a:p>
          <a:p>
            <a:pPr marL="0" indent="0" defTabSz="457200">
              <a:spcBef>
                <a:spcPts val="0"/>
              </a:spcBef>
              <a:buClr>
                <a:srgbClr val="2D8EC2"/>
              </a:buClr>
              <a:buNone/>
              <a:tabLst>
                <a:tab pos="1971675" algn="l"/>
              </a:tabLst>
            </a:pPr>
            <a:r>
              <a:rPr lang="de-CH" sz="1200" dirty="0" err="1" smtClean="0">
                <a:solidFill>
                  <a:schemeClr val="accent2"/>
                </a:solidFill>
              </a:rPr>
              <a:t>Durée</a:t>
            </a:r>
            <a:r>
              <a:rPr lang="de-CH" sz="1200" dirty="0" smtClean="0">
                <a:solidFill>
                  <a:schemeClr val="accent2"/>
                </a:solidFill>
              </a:rPr>
              <a:t> de </a:t>
            </a:r>
            <a:r>
              <a:rPr lang="de-CH" sz="1200" dirty="0" err="1" smtClean="0">
                <a:solidFill>
                  <a:schemeClr val="accent2"/>
                </a:solidFill>
              </a:rPr>
              <a:t>l’enquête</a:t>
            </a:r>
            <a:r>
              <a:rPr lang="de-CH" sz="1200" dirty="0" smtClean="0">
                <a:solidFill>
                  <a:schemeClr val="accent2"/>
                </a:solidFill>
              </a:rPr>
              <a:t>: </a:t>
            </a:r>
            <a:r>
              <a:rPr lang="de-CH" sz="1200" b="0" dirty="0" smtClean="0">
                <a:solidFill>
                  <a:schemeClr val="accent2"/>
                </a:solidFill>
              </a:rPr>
              <a:t>	du 30.08 au 11.09.2018</a:t>
            </a:r>
          </a:p>
          <a:p>
            <a:pPr defTabSz="457200">
              <a:spcBef>
                <a:spcPts val="0"/>
              </a:spcBef>
              <a:buClr>
                <a:srgbClr val="2D8EC2"/>
              </a:buClr>
              <a:tabLst>
                <a:tab pos="1971675" algn="l"/>
              </a:tabLst>
            </a:pPr>
            <a:endParaRPr lang="de-CH" sz="1200" b="0" dirty="0" smtClean="0">
              <a:solidFill>
                <a:schemeClr val="accent2"/>
              </a:solidFill>
            </a:endParaRPr>
          </a:p>
          <a:p>
            <a:pPr marL="0" indent="0" defTabSz="457200">
              <a:spcBef>
                <a:spcPts val="0"/>
              </a:spcBef>
              <a:buClr>
                <a:srgbClr val="2D8EC2"/>
              </a:buClr>
              <a:buNone/>
              <a:tabLst>
                <a:tab pos="1971675" algn="l"/>
              </a:tabLst>
            </a:pPr>
            <a:r>
              <a:rPr lang="de-CH" sz="1200" dirty="0" err="1" smtClean="0">
                <a:solidFill>
                  <a:schemeClr val="accent2"/>
                </a:solidFill>
              </a:rPr>
              <a:t>Nombre</a:t>
            </a:r>
            <a:r>
              <a:rPr lang="de-CH" sz="1200" dirty="0" smtClean="0">
                <a:solidFill>
                  <a:schemeClr val="accent2"/>
                </a:solidFill>
              </a:rPr>
              <a:t> </a:t>
            </a:r>
            <a:r>
              <a:rPr lang="de-CH" sz="1200" dirty="0" err="1" smtClean="0">
                <a:solidFill>
                  <a:schemeClr val="accent2"/>
                </a:solidFill>
              </a:rPr>
              <a:t>d’interviews</a:t>
            </a:r>
            <a:r>
              <a:rPr lang="de-CH" sz="1200" dirty="0" smtClean="0">
                <a:solidFill>
                  <a:schemeClr val="accent2"/>
                </a:solidFill>
              </a:rPr>
              <a:t>: </a:t>
            </a:r>
            <a:r>
              <a:rPr lang="de-CH" sz="1200" b="0" dirty="0" smtClean="0">
                <a:solidFill>
                  <a:schemeClr val="accent2"/>
                </a:solidFill>
              </a:rPr>
              <a:t>	n=2092 </a:t>
            </a:r>
            <a:r>
              <a:rPr lang="de-CH" sz="1200" b="0" dirty="0" err="1" smtClean="0">
                <a:solidFill>
                  <a:schemeClr val="accent2"/>
                </a:solidFill>
              </a:rPr>
              <a:t>interviews</a:t>
            </a:r>
            <a:r>
              <a:rPr lang="de-CH" sz="1200" b="0" dirty="0" smtClean="0">
                <a:solidFill>
                  <a:schemeClr val="accent2"/>
                </a:solidFill>
              </a:rPr>
              <a:t>	</a:t>
            </a:r>
          </a:p>
          <a:p>
            <a:pPr defTabSz="457200">
              <a:spcBef>
                <a:spcPts val="0"/>
              </a:spcBef>
              <a:buClr>
                <a:srgbClr val="2D8EC2"/>
              </a:buClr>
              <a:tabLst>
                <a:tab pos="1971675" algn="l"/>
              </a:tabLst>
            </a:pPr>
            <a:endParaRPr lang="de-CH" sz="1200" dirty="0">
              <a:solidFill>
                <a:schemeClr val="accent2"/>
              </a:solidFill>
            </a:endParaRPr>
          </a:p>
        </p:txBody>
      </p:sp>
    </p:spTree>
    <p:extLst>
      <p:ext uri="{BB962C8B-B14F-4D97-AF65-F5344CB8AC3E}">
        <p14:creationId xmlns:p14="http://schemas.microsoft.com/office/powerpoint/2010/main" val="229236249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Présence</a:t>
            </a:r>
            <a:r>
              <a:rPr lang="de-CH" dirty="0" smtClean="0"/>
              <a:t> </a:t>
            </a:r>
            <a:r>
              <a:rPr lang="de-CH" dirty="0" err="1" smtClean="0"/>
              <a:t>sur</a:t>
            </a:r>
            <a:r>
              <a:rPr lang="de-CH" dirty="0" smtClean="0"/>
              <a:t> les </a:t>
            </a:r>
            <a:r>
              <a:rPr lang="de-CH" dirty="0" err="1" smtClean="0"/>
              <a:t>réseaux</a:t>
            </a:r>
            <a:r>
              <a:rPr lang="de-CH" dirty="0" smtClean="0"/>
              <a:t> </a:t>
            </a:r>
            <a:r>
              <a:rPr lang="de-CH" dirty="0" err="1" smtClean="0"/>
              <a:t>sociaux</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2.8: </a:t>
            </a:r>
            <a:r>
              <a:rPr lang="fr-FR" sz="1100" dirty="0"/>
              <a:t>Etes-vous présent sur les réseaux sociaux comme Facebook, </a:t>
            </a:r>
            <a:r>
              <a:rPr lang="fr-FR" sz="1100" dirty="0" err="1"/>
              <a:t>Twitter,Instagram</a:t>
            </a:r>
            <a:r>
              <a:rPr lang="fr-FR" sz="1100" dirty="0"/>
              <a:t>, etc.?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2192601355"/>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181880710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Contenus</a:t>
            </a:r>
            <a:r>
              <a:rPr lang="de-CH" dirty="0" smtClean="0"/>
              <a:t> </a:t>
            </a:r>
            <a:r>
              <a:rPr lang="de-CH" dirty="0" err="1" smtClean="0"/>
              <a:t>postés</a:t>
            </a:r>
            <a:r>
              <a:rPr lang="de-CH" dirty="0" smtClean="0"/>
              <a:t> </a:t>
            </a:r>
            <a:r>
              <a:rPr lang="de-CH" dirty="0" err="1" smtClean="0"/>
              <a:t>sur</a:t>
            </a:r>
            <a:r>
              <a:rPr lang="de-CH" dirty="0" smtClean="0"/>
              <a:t> les </a:t>
            </a:r>
            <a:r>
              <a:rPr lang="de-CH" dirty="0" err="1" smtClean="0"/>
              <a:t>réseaux</a:t>
            </a:r>
            <a:r>
              <a:rPr lang="de-CH" dirty="0" smtClean="0"/>
              <a:t> </a:t>
            </a:r>
            <a:r>
              <a:rPr lang="de-CH" dirty="0" err="1" smtClean="0"/>
              <a:t>sociaux</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2.9: </a:t>
            </a:r>
            <a:r>
              <a:rPr lang="fr-FR" sz="1100" dirty="0"/>
              <a:t>Lesquels des contenus suivants avez-vous déjà posté sur les réseaux sociaux? </a:t>
            </a:r>
            <a:endParaRPr lang="de-DE" sz="1100" dirty="0"/>
          </a:p>
          <a:p>
            <a:r>
              <a:rPr lang="de-CH" sz="1100" dirty="0" smtClean="0">
                <a:solidFill>
                  <a:schemeClr val="accent3"/>
                </a:solidFill>
              </a:rPr>
              <a:t>Filtre: </a:t>
            </a:r>
            <a:r>
              <a:rPr lang="de-CH" sz="1100" dirty="0" err="1" smtClean="0">
                <a:solidFill>
                  <a:schemeClr val="accent3"/>
                </a:solidFill>
              </a:rPr>
              <a:t>présent</a:t>
            </a:r>
            <a:r>
              <a:rPr lang="de-CH" sz="1100" dirty="0" smtClean="0">
                <a:solidFill>
                  <a:schemeClr val="accent3"/>
                </a:solidFill>
              </a:rPr>
              <a:t> </a:t>
            </a:r>
            <a:r>
              <a:rPr lang="de-CH" sz="1100" dirty="0" err="1" smtClean="0">
                <a:solidFill>
                  <a:schemeClr val="accent3"/>
                </a:solidFill>
              </a:rPr>
              <a:t>sur</a:t>
            </a:r>
            <a:r>
              <a:rPr lang="de-CH" sz="1100" dirty="0" smtClean="0">
                <a:solidFill>
                  <a:schemeClr val="accent3"/>
                </a:solidFill>
              </a:rPr>
              <a:t> les </a:t>
            </a:r>
            <a:r>
              <a:rPr lang="de-CH" sz="1100" dirty="0" err="1" smtClean="0">
                <a:solidFill>
                  <a:schemeClr val="accent3"/>
                </a:solidFill>
              </a:rPr>
              <a:t>réseaux</a:t>
            </a:r>
            <a:r>
              <a:rPr lang="de-CH" sz="1100" dirty="0" smtClean="0">
                <a:solidFill>
                  <a:schemeClr val="accent3"/>
                </a:solidFill>
              </a:rPr>
              <a:t> </a:t>
            </a:r>
            <a:r>
              <a:rPr lang="de-CH" sz="1100" dirty="0" err="1" smtClean="0">
                <a:solidFill>
                  <a:schemeClr val="accent3"/>
                </a:solidFill>
              </a:rPr>
              <a:t>sociaux</a:t>
            </a:r>
            <a:r>
              <a:rPr lang="de-CH" sz="1100" dirty="0" smtClean="0">
                <a:solidFill>
                  <a:schemeClr val="accent3"/>
                </a:solidFill>
              </a:rPr>
              <a:t> | </a:t>
            </a:r>
            <a:r>
              <a:rPr lang="de-CH" sz="1100" dirty="0" err="1" smtClean="0">
                <a:solidFill>
                  <a:schemeClr val="accent3"/>
                </a:solidFill>
              </a:rPr>
              <a:t>Question</a:t>
            </a:r>
            <a:r>
              <a:rPr lang="de-CH" sz="1100" dirty="0" smtClean="0">
                <a:solidFill>
                  <a:schemeClr val="accent3"/>
                </a:solidFill>
              </a:rPr>
              <a:t> </a:t>
            </a:r>
            <a:r>
              <a:rPr lang="de-CH" sz="1100" dirty="0" err="1" smtClean="0">
                <a:solidFill>
                  <a:schemeClr val="accent3"/>
                </a:solidFill>
              </a:rPr>
              <a:t>fermée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3561038196"/>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smtClean="0">
                <a:latin typeface="Arial" pitchFamily="34" charset="0"/>
                <a:cs typeface="Arial" pitchFamily="34" charset="0"/>
              </a:rPr>
              <a:t>étiquetés</a:t>
            </a:r>
            <a:endParaRPr lang="de-CH" sz="1000" dirty="0">
              <a:latin typeface="Arial" pitchFamily="34" charset="0"/>
              <a:cs typeface="Arial" pitchFamily="34" charset="0"/>
            </a:endParaRPr>
          </a:p>
        </p:txBody>
      </p:sp>
    </p:spTree>
    <p:extLst>
      <p:ext uri="{BB962C8B-B14F-4D97-AF65-F5344CB8AC3E}">
        <p14:creationId xmlns:p14="http://schemas.microsoft.com/office/powerpoint/2010/main" val="162941313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DE" dirty="0" err="1" smtClean="0"/>
              <a:t>Degré</a:t>
            </a:r>
            <a:r>
              <a:rPr lang="de-DE" dirty="0" smtClean="0"/>
              <a:t> </a:t>
            </a:r>
            <a:r>
              <a:rPr lang="de-DE" dirty="0" err="1" smtClean="0"/>
              <a:t>d‘alarme</a:t>
            </a:r>
            <a:r>
              <a:rPr lang="de-DE" dirty="0" smtClean="0"/>
              <a:t> par des </a:t>
            </a:r>
            <a:r>
              <a:rPr lang="de-DE" dirty="0" err="1" smtClean="0"/>
              <a:t>traces</a:t>
            </a:r>
            <a:r>
              <a:rPr lang="de-DE" dirty="0" smtClean="0"/>
              <a:t> </a:t>
            </a:r>
            <a:r>
              <a:rPr lang="de-DE" dirty="0" err="1" smtClean="0"/>
              <a:t>dans</a:t>
            </a:r>
            <a:r>
              <a:rPr lang="de-DE" dirty="0" smtClean="0"/>
              <a:t> le </a:t>
            </a:r>
            <a:r>
              <a:rPr lang="de-DE" dirty="0" err="1" smtClean="0"/>
              <a:t>net</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2.10: </a:t>
            </a:r>
            <a:r>
              <a:rPr lang="fr-FR" sz="1100" dirty="0"/>
              <a:t>Lorsque vous surfez sur le net, que vous faites des recherches avec Google, ou sur les réseaux vous laissez des traces de vos visites.  </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échelonnée</a:t>
            </a:r>
            <a:r>
              <a:rPr lang="de-CH" sz="1100" dirty="0">
                <a:solidFill>
                  <a:schemeClr val="accent3"/>
                </a:solidFill>
              </a:rPr>
              <a:t>: 1= </a:t>
            </a:r>
            <a:r>
              <a:rPr lang="fr-FR" sz="1100" dirty="0" smtClean="0">
                <a:solidFill>
                  <a:schemeClr val="accent3"/>
                </a:solidFill>
              </a:rPr>
              <a:t>cela </a:t>
            </a:r>
            <a:r>
              <a:rPr lang="fr-FR" sz="1100" dirty="0">
                <a:solidFill>
                  <a:schemeClr val="accent3"/>
                </a:solidFill>
              </a:rPr>
              <a:t>ne m'inquiète pas</a:t>
            </a:r>
            <a:r>
              <a:rPr lang="de-CH" sz="1100" dirty="0" smtClean="0">
                <a:solidFill>
                  <a:schemeClr val="accent3"/>
                </a:solidFill>
              </a:rPr>
              <a:t>, </a:t>
            </a:r>
            <a:r>
              <a:rPr lang="de-CH" sz="1100" dirty="0">
                <a:solidFill>
                  <a:schemeClr val="accent3"/>
                </a:solidFill>
              </a:rPr>
              <a:t>5= </a:t>
            </a:r>
            <a:r>
              <a:rPr lang="fr-FR" sz="1100" dirty="0" smtClean="0">
                <a:solidFill>
                  <a:schemeClr val="accent3"/>
                </a:solidFill>
              </a:rPr>
              <a:t>cela </a:t>
            </a:r>
            <a:r>
              <a:rPr lang="fr-FR" sz="1100" dirty="0">
                <a:solidFill>
                  <a:schemeClr val="accent3"/>
                </a:solidFill>
              </a:rPr>
              <a:t>m'inquiète beaucoup </a:t>
            </a:r>
            <a:endParaRPr lang="de-CH" sz="1100" dirty="0">
              <a:solidFill>
                <a:schemeClr val="accent3"/>
              </a:solidFill>
            </a:endParaRPr>
          </a:p>
        </p:txBody>
      </p:sp>
      <p:sp>
        <p:nvSpPr>
          <p:cNvPr id="18" name="Textfeld 17"/>
          <p:cNvSpPr txBox="1"/>
          <p:nvPr/>
        </p:nvSpPr>
        <p:spPr>
          <a:xfrm>
            <a:off x="417195" y="5176444"/>
            <a:ext cx="9752453" cy="307777"/>
          </a:xfrm>
          <a:prstGeom prst="rect">
            <a:avLst/>
          </a:prstGeom>
          <a:noFill/>
        </p:spPr>
        <p:txBody>
          <a:bodyPr wrap="square" tIns="0" bIns="0" rtlCol="0" anchor="b">
            <a:spAutoFit/>
          </a:bodyPr>
          <a:lstStyle/>
          <a:p>
            <a:r>
              <a:rPr lang="de-CH" sz="1000" dirty="0">
                <a:latin typeface="Arial" pitchFamily="34" charset="0"/>
                <a:cs typeface="Arial" pitchFamily="34" charset="0"/>
              </a:rPr>
              <a:t>Base: n=[ </a:t>
            </a:r>
            <a:r>
              <a:rPr lang="de-CH" sz="1000" dirty="0" smtClean="0">
                <a:latin typeface="Arial" pitchFamily="34" charset="0"/>
                <a:cs typeface="Arial" pitchFamily="34" charset="0"/>
              </a:rPr>
              <a:t>]</a:t>
            </a:r>
          </a:p>
          <a:p>
            <a:r>
              <a:rPr lang="de-CH" sz="1000" dirty="0" smtClean="0">
                <a:latin typeface="Arial" pitchFamily="34" charset="0"/>
                <a:cs typeface="Arial" pitchFamily="34" charset="0"/>
              </a:rPr>
              <a:t>Les </a:t>
            </a:r>
            <a:r>
              <a:rPr lang="de-CH" sz="1000" dirty="0" err="1">
                <a:latin typeface="Arial" pitchFamily="34" charset="0"/>
                <a:cs typeface="Arial" pitchFamily="34" charset="0"/>
              </a:rPr>
              <a:t>lettres</a:t>
            </a:r>
            <a:r>
              <a:rPr lang="de-CH" sz="1000" dirty="0">
                <a:latin typeface="Arial" pitchFamily="34" charset="0"/>
                <a:cs typeface="Arial" pitchFamily="34" charset="0"/>
              </a:rPr>
              <a:t> </a:t>
            </a:r>
            <a:r>
              <a:rPr lang="de-CH" sz="1000" dirty="0" err="1">
                <a:latin typeface="Arial" pitchFamily="34" charset="0"/>
                <a:cs typeface="Arial" pitchFamily="34" charset="0"/>
              </a:rPr>
              <a:t>après</a:t>
            </a:r>
            <a:r>
              <a:rPr lang="de-CH" sz="1000" dirty="0">
                <a:latin typeface="Arial" pitchFamily="34" charset="0"/>
                <a:cs typeface="Arial" pitchFamily="34" charset="0"/>
              </a:rPr>
              <a:t> la </a:t>
            </a:r>
            <a:r>
              <a:rPr lang="de-CH" sz="1000" dirty="0" err="1">
                <a:latin typeface="Arial" pitchFamily="34" charset="0"/>
                <a:cs typeface="Arial" pitchFamily="34" charset="0"/>
              </a:rPr>
              <a:t>moyenne</a:t>
            </a:r>
            <a:r>
              <a:rPr lang="de-CH" sz="1000" dirty="0">
                <a:latin typeface="Arial" pitchFamily="34" charset="0"/>
                <a:cs typeface="Arial" pitchFamily="34" charset="0"/>
              </a:rPr>
              <a:t> </a:t>
            </a:r>
            <a:r>
              <a:rPr lang="de-CH" sz="1000" dirty="0" err="1">
                <a:latin typeface="Arial" pitchFamily="34" charset="0"/>
                <a:cs typeface="Arial" pitchFamily="34" charset="0"/>
              </a:rPr>
              <a:t>signifient</a:t>
            </a:r>
            <a:r>
              <a:rPr lang="de-CH" sz="1000" dirty="0">
                <a:latin typeface="Arial" pitchFamily="34" charset="0"/>
                <a:cs typeface="Arial" pitchFamily="34" charset="0"/>
              </a:rPr>
              <a:t> </a:t>
            </a:r>
            <a:r>
              <a:rPr lang="de-CH" sz="1000" dirty="0" err="1">
                <a:latin typeface="Arial" pitchFamily="34" charset="0"/>
                <a:cs typeface="Arial" pitchFamily="34" charset="0"/>
              </a:rPr>
              <a:t>une</a:t>
            </a:r>
            <a:r>
              <a:rPr lang="de-CH" sz="1000" dirty="0">
                <a:latin typeface="Arial" pitchFamily="34" charset="0"/>
                <a:cs typeface="Arial" pitchFamily="34" charset="0"/>
              </a:rPr>
              <a:t> </a:t>
            </a:r>
            <a:r>
              <a:rPr lang="de-CH" sz="1000" dirty="0" err="1">
                <a:latin typeface="Arial" pitchFamily="34" charset="0"/>
                <a:cs typeface="Arial" pitchFamily="34" charset="0"/>
              </a:rPr>
              <a:t>différence</a:t>
            </a:r>
            <a:r>
              <a:rPr lang="de-CH" sz="1000" dirty="0">
                <a:latin typeface="Arial" pitchFamily="34" charset="0"/>
                <a:cs typeface="Arial" pitchFamily="34" charset="0"/>
              </a:rPr>
              <a:t> </a:t>
            </a:r>
            <a:r>
              <a:rPr lang="de-CH" sz="1000" dirty="0" err="1">
                <a:latin typeface="Arial" pitchFamily="34" charset="0"/>
                <a:cs typeface="Arial" pitchFamily="34" charset="0"/>
              </a:rPr>
              <a:t>significative</a:t>
            </a:r>
            <a:r>
              <a:rPr lang="de-CH" sz="1000" dirty="0">
                <a:latin typeface="Arial" pitchFamily="34" charset="0"/>
                <a:cs typeface="Arial" pitchFamily="34" charset="0"/>
              </a:rPr>
              <a:t> (</a:t>
            </a:r>
            <a:r>
              <a:rPr lang="de-CH" sz="1000" dirty="0" err="1">
                <a:latin typeface="Arial" pitchFamily="34" charset="0"/>
                <a:cs typeface="Arial" pitchFamily="34" charset="0"/>
              </a:rPr>
              <a:t>niveau</a:t>
            </a:r>
            <a:r>
              <a:rPr lang="de-CH" sz="1000" dirty="0">
                <a:latin typeface="Arial" pitchFamily="34" charset="0"/>
                <a:cs typeface="Arial" pitchFamily="34" charset="0"/>
              </a:rPr>
              <a:t> 95%) en </a:t>
            </a:r>
            <a:r>
              <a:rPr lang="de-CH" sz="1000" dirty="0" err="1">
                <a:latin typeface="Arial" pitchFamily="34" charset="0"/>
                <a:cs typeface="Arial" pitchFamily="34" charset="0"/>
              </a:rPr>
              <a:t>comparaison</a:t>
            </a:r>
            <a:r>
              <a:rPr lang="de-CH" sz="1000" dirty="0">
                <a:latin typeface="Arial" pitchFamily="34" charset="0"/>
                <a:cs typeface="Arial" pitchFamily="34" charset="0"/>
              </a:rPr>
              <a:t> </a:t>
            </a:r>
            <a:r>
              <a:rPr lang="de-CH" sz="1000" dirty="0" err="1">
                <a:latin typeface="Arial" pitchFamily="34" charset="0"/>
                <a:cs typeface="Arial" pitchFamily="34" charset="0"/>
              </a:rPr>
              <a:t>avec</a:t>
            </a:r>
            <a:r>
              <a:rPr lang="de-CH" sz="1000" dirty="0">
                <a:latin typeface="Arial" pitchFamily="34" charset="0"/>
                <a:cs typeface="Arial" pitchFamily="34" charset="0"/>
              </a:rPr>
              <a:t> les </a:t>
            </a:r>
            <a:r>
              <a:rPr lang="de-CH" sz="1000" dirty="0" err="1">
                <a:latin typeface="Arial" pitchFamily="34" charset="0"/>
                <a:cs typeface="Arial" pitchFamily="34" charset="0"/>
              </a:rPr>
              <a:t>segments</a:t>
            </a:r>
            <a:r>
              <a:rPr lang="de-CH" sz="1000" dirty="0">
                <a:latin typeface="Arial" pitchFamily="34" charset="0"/>
                <a:cs typeface="Arial" pitchFamily="34" charset="0"/>
              </a:rPr>
              <a:t>, </a:t>
            </a:r>
            <a:r>
              <a:rPr lang="de-CH" sz="1000" dirty="0" err="1">
                <a:latin typeface="Arial" pitchFamily="34" charset="0"/>
                <a:cs typeface="Arial" pitchFamily="34" charset="0"/>
              </a:rPr>
              <a:t>qui</a:t>
            </a:r>
            <a:r>
              <a:rPr lang="de-CH" sz="1000" dirty="0">
                <a:latin typeface="Arial" pitchFamily="34" charset="0"/>
                <a:cs typeface="Arial" pitchFamily="34" charset="0"/>
              </a:rPr>
              <a:t>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représentés</a:t>
            </a:r>
            <a:r>
              <a:rPr lang="de-CH" sz="1000" dirty="0">
                <a:latin typeface="Arial" pitchFamily="34" charset="0"/>
                <a:cs typeface="Arial" pitchFamily="34" charset="0"/>
              </a:rPr>
              <a:t> par les </a:t>
            </a:r>
            <a:r>
              <a:rPr lang="de-CH" sz="1000" dirty="0" err="1">
                <a:latin typeface="Arial" pitchFamily="34" charset="0"/>
                <a:cs typeface="Arial" pitchFamily="34" charset="0"/>
              </a:rPr>
              <a:t>lettres</a:t>
            </a:r>
            <a:endParaRPr lang="de-CH" sz="1000" dirty="0">
              <a:latin typeface="Arial" pitchFamily="34" charset="0"/>
              <a:cs typeface="Arial" pitchFamily="34" charset="0"/>
            </a:endParaRPr>
          </a:p>
        </p:txBody>
      </p:sp>
      <p:graphicFrame>
        <p:nvGraphicFramePr>
          <p:cNvPr id="11" name="Inhaltsplatzhalter 2"/>
          <p:cNvGraphicFramePr>
            <a:graphicFrameLocks/>
          </p:cNvGraphicFramePr>
          <p:nvPr>
            <p:extLst>
              <p:ext uri="{D42A27DB-BD31-4B8C-83A1-F6EECF244321}">
                <p14:modId xmlns:p14="http://schemas.microsoft.com/office/powerpoint/2010/main" val="2877241772"/>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Inhaltsplatzhalter 9"/>
          <p:cNvGraphicFramePr>
            <a:graphicFrameLocks/>
          </p:cNvGraphicFramePr>
          <p:nvPr>
            <p:extLst>
              <p:ext uri="{D42A27DB-BD31-4B8C-83A1-F6EECF244321}">
                <p14:modId xmlns:p14="http://schemas.microsoft.com/office/powerpoint/2010/main" val="2359327841"/>
              </p:ext>
            </p:extLst>
          </p:nvPr>
        </p:nvGraphicFramePr>
        <p:xfrm>
          <a:off x="8859028" y="1850804"/>
          <a:ext cx="571007" cy="2721195"/>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425929">
                <a:tc>
                  <a:txBody>
                    <a:bodyPr/>
                    <a:lstStyle/>
                    <a:p>
                      <a:pPr algn="ctr" fontAlgn="b"/>
                      <a:r>
                        <a:rPr lang="de-DE" sz="1000" b="0" i="0" u="none" strike="noStrike" dirty="0">
                          <a:solidFill>
                            <a:schemeClr val="tx1"/>
                          </a:solidFill>
                          <a:effectLst/>
                          <a:latin typeface="+mn-lt"/>
                        </a:rPr>
                        <a:t>3.2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endParaRPr lang="de-DE" sz="1000" b="0" i="0" u="none" strike="noStrike">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3.1</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3.3 AC</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3.1</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a:solidFill>
                            <a:schemeClr val="tx1"/>
                          </a:solidFill>
                          <a:effectLst/>
                          <a:latin typeface="+mn-lt"/>
                        </a:rPr>
                        <a:t>3.2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Textfeld 12"/>
          <p:cNvSpPr txBox="1"/>
          <p:nvPr/>
        </p:nvSpPr>
        <p:spPr>
          <a:xfrm>
            <a:off x="929640" y="2569374"/>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
        <p:nvSpPr>
          <p:cNvPr id="14" name="Textfeld 13"/>
          <p:cNvSpPr txBox="1"/>
          <p:nvPr/>
        </p:nvSpPr>
        <p:spPr>
          <a:xfrm>
            <a:off x="929640" y="212598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Tree>
    <p:extLst>
      <p:ext uri="{BB962C8B-B14F-4D97-AF65-F5344CB8AC3E}">
        <p14:creationId xmlns:p14="http://schemas.microsoft.com/office/powerpoint/2010/main" val="117278178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Géolocalisation</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2.11: </a:t>
            </a:r>
            <a:r>
              <a:rPr lang="fr-FR" sz="1100" dirty="0"/>
              <a:t>Avec votre smartphone, vous pouvez être </a:t>
            </a:r>
            <a:r>
              <a:rPr lang="fr-FR" sz="1100" dirty="0" err="1"/>
              <a:t>géolocalisé</a:t>
            </a:r>
            <a:r>
              <a:rPr lang="fr-FR" sz="1100" dirty="0"/>
              <a:t> (votre position actuelle peut être enregistrée). Quelle affirmation correspond le mieux à votre situation?</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Possède</a:t>
            </a:r>
            <a:r>
              <a:rPr lang="de-CH" sz="1100" dirty="0">
                <a:solidFill>
                  <a:schemeClr val="accent3"/>
                </a:solidFill>
              </a:rPr>
              <a:t> </a:t>
            </a:r>
            <a:r>
              <a:rPr lang="de-CH" sz="1100" dirty="0" err="1">
                <a:solidFill>
                  <a:schemeClr val="accent3"/>
                </a:solidFill>
              </a:rPr>
              <a:t>un</a:t>
            </a:r>
            <a:r>
              <a:rPr lang="de-CH" sz="1100" dirty="0">
                <a:solidFill>
                  <a:schemeClr val="accent3"/>
                </a:solidFill>
              </a:rPr>
              <a:t> </a:t>
            </a:r>
            <a:r>
              <a:rPr lang="de-CH" sz="1100" dirty="0" err="1">
                <a:solidFill>
                  <a:schemeClr val="accent3"/>
                </a:solidFill>
              </a:rPr>
              <a:t>smartphone</a:t>
            </a:r>
            <a:r>
              <a:rPr lang="de-CH" sz="1100" dirty="0">
                <a:solidFill>
                  <a:schemeClr val="accent3"/>
                </a:solidFill>
              </a:rPr>
              <a:t>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251365528"/>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[1915]</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smtClean="0">
                <a:latin typeface="Arial" pitchFamily="34" charset="0"/>
                <a:cs typeface="Arial" pitchFamily="34" charset="0"/>
              </a:rPr>
              <a:t>étiquetés</a:t>
            </a:r>
            <a:endParaRPr lang="de-CH" sz="1000" dirty="0">
              <a:latin typeface="Arial" pitchFamily="34" charset="0"/>
              <a:cs typeface="Arial" pitchFamily="34" charset="0"/>
            </a:endParaRPr>
          </a:p>
        </p:txBody>
      </p:sp>
    </p:spTree>
    <p:extLst>
      <p:ext uri="{BB962C8B-B14F-4D97-AF65-F5344CB8AC3E}">
        <p14:creationId xmlns:p14="http://schemas.microsoft.com/office/powerpoint/2010/main" val="152785629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Applications</a:t>
            </a:r>
            <a:r>
              <a:rPr lang="de-CH" dirty="0" smtClean="0"/>
              <a:t> «forme et </a:t>
            </a:r>
            <a:r>
              <a:rPr lang="de-CH" dirty="0" err="1" smtClean="0"/>
              <a:t>santé</a:t>
            </a:r>
            <a:r>
              <a:rPr lang="de-CH" dirty="0" smtClean="0"/>
              <a:t>»</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8" y="1374810"/>
            <a:ext cx="9644381"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2.12: </a:t>
            </a:r>
            <a:r>
              <a:rPr lang="fr-FR" sz="1100" dirty="0"/>
              <a:t>Utilisez-vous des applications «forme et santé» qui calculent vos activités sportives, le nombre de pas faits dans la journée, votre pouls, vos heures de sommeil, etc.?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Possède</a:t>
            </a:r>
            <a:r>
              <a:rPr lang="de-CH" sz="1100" dirty="0">
                <a:solidFill>
                  <a:schemeClr val="accent3"/>
                </a:solidFill>
              </a:rPr>
              <a:t> </a:t>
            </a:r>
            <a:r>
              <a:rPr lang="de-CH" sz="1100" dirty="0" err="1">
                <a:solidFill>
                  <a:schemeClr val="accent3"/>
                </a:solidFill>
              </a:rPr>
              <a:t>un</a:t>
            </a:r>
            <a:r>
              <a:rPr lang="de-CH" sz="1100" dirty="0">
                <a:solidFill>
                  <a:schemeClr val="accent3"/>
                </a:solidFill>
              </a:rPr>
              <a:t> </a:t>
            </a:r>
            <a:r>
              <a:rPr lang="de-CH" sz="1100" dirty="0" err="1">
                <a:solidFill>
                  <a:schemeClr val="accent3"/>
                </a:solidFill>
              </a:rPr>
              <a:t>smartphone</a:t>
            </a:r>
            <a:r>
              <a:rPr lang="de-CH" sz="1100" dirty="0">
                <a:solidFill>
                  <a:schemeClr val="accent3"/>
                </a:solidFill>
              </a:rPr>
              <a:t>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sp>
        <p:nvSpPr>
          <p:cNvPr id="7" name="Textfeld 6"/>
          <p:cNvSpPr txBox="1"/>
          <p:nvPr/>
        </p:nvSpPr>
        <p:spPr>
          <a:xfrm>
            <a:off x="417195" y="5330333"/>
            <a:ext cx="1876425"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endParaRPr lang="de-CH" sz="1000" dirty="0">
              <a:latin typeface="Arial" pitchFamily="34" charset="0"/>
              <a:cs typeface="Arial" pitchFamily="34" charset="0"/>
            </a:endParaRPr>
          </a:p>
        </p:txBody>
      </p:sp>
      <p:graphicFrame>
        <p:nvGraphicFramePr>
          <p:cNvPr id="11" name="Inhaltsplatzhalter 7"/>
          <p:cNvGraphicFramePr>
            <a:graphicFrameLocks noChangeAspect="1"/>
          </p:cNvGraphicFramePr>
          <p:nvPr>
            <p:extLst>
              <p:ext uri="{D42A27DB-BD31-4B8C-83A1-F6EECF244321}">
                <p14:modId xmlns:p14="http://schemas.microsoft.com/office/powerpoint/2010/main" val="3503684078"/>
              </p:ext>
            </p:extLst>
          </p:nvPr>
        </p:nvGraphicFramePr>
        <p:xfrm>
          <a:off x="512204" y="1774825"/>
          <a:ext cx="4833702" cy="35101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p:cNvSpPr txBox="1"/>
          <p:nvPr/>
        </p:nvSpPr>
        <p:spPr>
          <a:xfrm>
            <a:off x="1960398" y="1985755"/>
            <a:ext cx="1374777" cy="246221"/>
          </a:xfrm>
          <a:prstGeom prst="rect">
            <a:avLst/>
          </a:prstGeom>
          <a:noFill/>
        </p:spPr>
        <p:txBody>
          <a:bodyPr wrap="square" rtlCol="0">
            <a:spAutoFit/>
          </a:bodyPr>
          <a:lstStyle/>
          <a:p>
            <a:pPr algn="ctr"/>
            <a:r>
              <a:rPr lang="fr-CH" sz="1000" b="1" dirty="0" smtClean="0"/>
              <a:t>Total [1915]</a:t>
            </a:r>
            <a:endParaRPr lang="de-CH" sz="1000" b="1" dirty="0" smtClean="0"/>
          </a:p>
        </p:txBody>
      </p:sp>
      <p:graphicFrame>
        <p:nvGraphicFramePr>
          <p:cNvPr id="14" name="Inhaltsplatzhalter 7"/>
          <p:cNvGraphicFramePr>
            <a:graphicFrameLocks noChangeAspect="1"/>
          </p:cNvGraphicFramePr>
          <p:nvPr>
            <p:extLst>
              <p:ext uri="{D42A27DB-BD31-4B8C-83A1-F6EECF244321}">
                <p14:modId xmlns:p14="http://schemas.microsoft.com/office/powerpoint/2010/main" val="4079963552"/>
              </p:ext>
            </p:extLst>
          </p:nvPr>
        </p:nvGraphicFramePr>
        <p:xfrm>
          <a:off x="5359400" y="1773241"/>
          <a:ext cx="4820920" cy="351791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feld 12"/>
          <p:cNvSpPr txBox="1"/>
          <p:nvPr/>
        </p:nvSpPr>
        <p:spPr>
          <a:xfrm>
            <a:off x="5254466" y="5330333"/>
            <a:ext cx="2853214" cy="153888"/>
          </a:xfrm>
          <a:prstGeom prst="rect">
            <a:avLst/>
          </a:prstGeom>
          <a:noFill/>
        </p:spPr>
        <p:txBody>
          <a:bodyPr wrap="square" tIns="0" bIns="0" rtlCol="0" anchor="b">
            <a:spAutoFit/>
          </a:bodyPr>
          <a:lstStyle/>
          <a:p>
            <a:r>
              <a:rPr lang="de-CH" sz="1000" dirty="0" err="1" smtClean="0">
                <a:latin typeface="Arial" pitchFamily="34" charset="0"/>
                <a:cs typeface="Arial" pitchFamily="34" charset="0"/>
              </a:rPr>
              <a:t>Mentions</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Oui</a:t>
            </a:r>
            <a:r>
              <a:rPr lang="de-CH" sz="1000" dirty="0" smtClean="0">
                <a:latin typeface="Arial" pitchFamily="34" charset="0"/>
                <a:cs typeface="Arial" pitchFamily="34" charset="0"/>
              </a:rPr>
              <a:t>»</a:t>
            </a:r>
            <a:endParaRPr lang="de-CH" sz="1000" dirty="0">
              <a:latin typeface="Arial" pitchFamily="34" charset="0"/>
              <a:cs typeface="Arial" pitchFamily="34" charset="0"/>
            </a:endParaRPr>
          </a:p>
        </p:txBody>
      </p:sp>
    </p:spTree>
    <p:extLst>
      <p:ext uri="{BB962C8B-B14F-4D97-AF65-F5344CB8AC3E}">
        <p14:creationId xmlns:p14="http://schemas.microsoft.com/office/powerpoint/2010/main" val="83660288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Et </a:t>
            </a:r>
            <a:r>
              <a:rPr lang="de-CH" dirty="0" err="1" smtClean="0"/>
              <a:t>demain</a:t>
            </a:r>
            <a:r>
              <a:rPr lang="de-CH" dirty="0" smtClean="0"/>
              <a:t>.. ?</a:t>
            </a:r>
            <a:endParaRPr lang="de-DE" dirty="0"/>
          </a:p>
        </p:txBody>
      </p:sp>
    </p:spTree>
    <p:extLst>
      <p:ext uri="{BB962C8B-B14F-4D97-AF65-F5344CB8AC3E}">
        <p14:creationId xmlns:p14="http://schemas.microsoft.com/office/powerpoint/2010/main" val="291160076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Inhaltsplatzhalter 7"/>
          <p:cNvGraphicFramePr>
            <a:graphicFrameLocks noChangeAspect="1"/>
          </p:cNvGraphicFramePr>
          <p:nvPr>
            <p:extLst>
              <p:ext uri="{D42A27DB-BD31-4B8C-83A1-F6EECF244321}">
                <p14:modId xmlns:p14="http://schemas.microsoft.com/office/powerpoint/2010/main" val="2931128891"/>
              </p:ext>
            </p:extLst>
          </p:nvPr>
        </p:nvGraphicFramePr>
        <p:xfrm>
          <a:off x="512204" y="2087245"/>
          <a:ext cx="3232709" cy="3510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Inhaltsplatzhalter 7"/>
          <p:cNvGraphicFramePr>
            <a:graphicFrameLocks noChangeAspect="1"/>
          </p:cNvGraphicFramePr>
          <p:nvPr>
            <p:extLst>
              <p:ext uri="{D42A27DB-BD31-4B8C-83A1-F6EECF244321}">
                <p14:modId xmlns:p14="http://schemas.microsoft.com/office/powerpoint/2010/main" val="3499522332"/>
              </p:ext>
            </p:extLst>
          </p:nvPr>
        </p:nvGraphicFramePr>
        <p:xfrm>
          <a:off x="6983413" y="2087245"/>
          <a:ext cx="3232709" cy="351015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el 1"/>
          <p:cNvSpPr>
            <a:spLocks noGrp="1"/>
          </p:cNvSpPr>
          <p:nvPr>
            <p:ph type="title"/>
          </p:nvPr>
        </p:nvSpPr>
        <p:spPr>
          <a:xfrm>
            <a:off x="511200" y="601020"/>
            <a:ext cx="9658800" cy="430887"/>
          </a:xfrm>
        </p:spPr>
        <p:txBody>
          <a:bodyPr/>
          <a:lstStyle/>
          <a:p>
            <a:r>
              <a:rPr lang="de-CH" dirty="0" err="1" smtClean="0"/>
              <a:t>Véhicules</a:t>
            </a:r>
            <a:r>
              <a:rPr lang="de-CH" dirty="0" smtClean="0"/>
              <a:t> autonomes</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3045461" cy="677108"/>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3.1: </a:t>
            </a:r>
            <a:r>
              <a:rPr lang="fr-FR" sz="1100" dirty="0"/>
              <a:t>Pouvez-vous imaginer utiliser un véhicule autonome (voiture, bus, métro, train) pour vos déplacements?</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sp>
        <p:nvSpPr>
          <p:cNvPr id="7" name="Textfeld 6"/>
          <p:cNvSpPr txBox="1"/>
          <p:nvPr/>
        </p:nvSpPr>
        <p:spPr>
          <a:xfrm>
            <a:off x="417195" y="5330333"/>
            <a:ext cx="1876425"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endParaRPr lang="de-CH" sz="1000" dirty="0">
              <a:latin typeface="Arial" pitchFamily="34" charset="0"/>
              <a:cs typeface="Arial" pitchFamily="34" charset="0"/>
            </a:endParaRPr>
          </a:p>
        </p:txBody>
      </p:sp>
      <p:sp>
        <p:nvSpPr>
          <p:cNvPr id="16" name="Textfeld 15"/>
          <p:cNvSpPr txBox="1"/>
          <p:nvPr/>
        </p:nvSpPr>
        <p:spPr>
          <a:xfrm>
            <a:off x="3744913" y="1374810"/>
            <a:ext cx="3045461" cy="677108"/>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3.2: </a:t>
            </a:r>
            <a:r>
              <a:rPr lang="fr-FR" sz="1100" dirty="0"/>
              <a:t>Pensez-vous que les véhicules autonomes seront un jour plus sûrs que les véhicules conduits par des humains?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sp>
        <p:nvSpPr>
          <p:cNvPr id="17" name="Textfeld 16"/>
          <p:cNvSpPr txBox="1"/>
          <p:nvPr/>
        </p:nvSpPr>
        <p:spPr>
          <a:xfrm>
            <a:off x="6983413" y="1374810"/>
            <a:ext cx="3045461" cy="969496"/>
          </a:xfrm>
          <a:prstGeom prst="rect">
            <a:avLst/>
          </a:prstGeom>
          <a:noFill/>
        </p:spPr>
        <p:txBody>
          <a:bodyPr wrap="square" lIns="0" tIns="0" rIns="0" bIns="0" rtlCol="0">
            <a:spAutoFit/>
          </a:bodyPr>
          <a:lstStyle/>
          <a:p>
            <a:r>
              <a:rPr lang="de-CH" sz="900" dirty="0">
                <a:solidFill>
                  <a:schemeClr val="accent2"/>
                </a:solidFill>
              </a:rPr>
              <a:t>Q</a:t>
            </a:r>
            <a:r>
              <a:rPr lang="de-CH" sz="900" dirty="0" smtClean="0">
                <a:solidFill>
                  <a:schemeClr val="accent2"/>
                </a:solidFill>
              </a:rPr>
              <a:t>3.3: </a:t>
            </a:r>
            <a:r>
              <a:rPr lang="fr-FR" sz="900" dirty="0"/>
              <a:t>Si les véhicules autonomes sont un jour plus sûrs, pensez-vous qu'ils devraient assurer tous les déplacements ou que les humains devraient continuer à conduire des voitures?</a:t>
            </a:r>
            <a:endParaRPr lang="de-DE" sz="900" dirty="0"/>
          </a:p>
          <a:p>
            <a:r>
              <a:rPr lang="de-CH" sz="900" dirty="0" smtClean="0">
                <a:solidFill>
                  <a:schemeClr val="accent3"/>
                </a:solidFill>
              </a:rPr>
              <a:t>Filtre: </a:t>
            </a:r>
            <a:r>
              <a:rPr lang="fr-FR" sz="900" dirty="0" smtClean="0">
                <a:solidFill>
                  <a:schemeClr val="accent3"/>
                </a:solidFill>
              </a:rPr>
              <a:t>Pense que </a:t>
            </a:r>
            <a:r>
              <a:rPr lang="fr-FR" sz="900" dirty="0">
                <a:solidFill>
                  <a:schemeClr val="accent3"/>
                </a:solidFill>
              </a:rPr>
              <a:t>les véhicules autonomes seront un jour plus sûrs que les véhicules conduits par des </a:t>
            </a:r>
            <a:r>
              <a:rPr lang="fr-FR" sz="900" dirty="0" smtClean="0">
                <a:solidFill>
                  <a:schemeClr val="accent3"/>
                </a:solidFill>
              </a:rPr>
              <a:t>humains </a:t>
            </a:r>
            <a:r>
              <a:rPr lang="de-CH" sz="900" dirty="0" smtClean="0">
                <a:solidFill>
                  <a:schemeClr val="accent3"/>
                </a:solidFill>
              </a:rPr>
              <a:t>| </a:t>
            </a:r>
            <a:r>
              <a:rPr lang="de-CH" sz="900" dirty="0" err="1" smtClean="0">
                <a:solidFill>
                  <a:schemeClr val="accent3"/>
                </a:solidFill>
              </a:rPr>
              <a:t>Question</a:t>
            </a:r>
            <a:r>
              <a:rPr lang="de-CH" sz="900" dirty="0" smtClean="0">
                <a:solidFill>
                  <a:schemeClr val="accent3"/>
                </a:solidFill>
              </a:rPr>
              <a:t> </a:t>
            </a:r>
            <a:r>
              <a:rPr lang="de-CH" sz="900" dirty="0" err="1" smtClean="0">
                <a:solidFill>
                  <a:schemeClr val="accent3"/>
                </a:solidFill>
              </a:rPr>
              <a:t>fermée</a:t>
            </a:r>
            <a:endParaRPr lang="de-CH" sz="900" dirty="0">
              <a:solidFill>
                <a:schemeClr val="accent3"/>
              </a:solidFill>
            </a:endParaRPr>
          </a:p>
        </p:txBody>
      </p:sp>
      <p:sp>
        <p:nvSpPr>
          <p:cNvPr id="19" name="Textfeld 18"/>
          <p:cNvSpPr txBox="1"/>
          <p:nvPr/>
        </p:nvSpPr>
        <p:spPr>
          <a:xfrm>
            <a:off x="1449858" y="2298175"/>
            <a:ext cx="1284171" cy="246221"/>
          </a:xfrm>
          <a:prstGeom prst="rect">
            <a:avLst/>
          </a:prstGeom>
          <a:noFill/>
        </p:spPr>
        <p:txBody>
          <a:bodyPr wrap="square" rtlCol="0">
            <a:spAutoFit/>
          </a:bodyPr>
          <a:lstStyle/>
          <a:p>
            <a:pPr algn="ctr"/>
            <a:r>
              <a:rPr lang="fr-CH" sz="1000" b="1" dirty="0" smtClean="0"/>
              <a:t>Total [2092]</a:t>
            </a:r>
            <a:endParaRPr lang="de-CH" sz="1000" b="1" dirty="0" smtClean="0"/>
          </a:p>
        </p:txBody>
      </p:sp>
      <p:graphicFrame>
        <p:nvGraphicFramePr>
          <p:cNvPr id="21" name="Inhaltsplatzhalter 7"/>
          <p:cNvGraphicFramePr>
            <a:graphicFrameLocks noChangeAspect="1"/>
          </p:cNvGraphicFramePr>
          <p:nvPr>
            <p:extLst>
              <p:ext uri="{D42A27DB-BD31-4B8C-83A1-F6EECF244321}">
                <p14:modId xmlns:p14="http://schemas.microsoft.com/office/powerpoint/2010/main" val="2934396255"/>
              </p:ext>
            </p:extLst>
          </p:nvPr>
        </p:nvGraphicFramePr>
        <p:xfrm>
          <a:off x="3744913" y="2087245"/>
          <a:ext cx="3232709" cy="3510152"/>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feld 21"/>
          <p:cNvSpPr txBox="1"/>
          <p:nvPr/>
        </p:nvSpPr>
        <p:spPr>
          <a:xfrm>
            <a:off x="4682567" y="2298175"/>
            <a:ext cx="1284171" cy="246221"/>
          </a:xfrm>
          <a:prstGeom prst="rect">
            <a:avLst/>
          </a:prstGeom>
          <a:noFill/>
        </p:spPr>
        <p:txBody>
          <a:bodyPr wrap="square" rtlCol="0">
            <a:spAutoFit/>
          </a:bodyPr>
          <a:lstStyle/>
          <a:p>
            <a:pPr algn="ctr"/>
            <a:r>
              <a:rPr lang="fr-CH" sz="1000" b="1" dirty="0" smtClean="0"/>
              <a:t>Total [2092]</a:t>
            </a:r>
            <a:endParaRPr lang="de-CH" sz="1000" b="1" dirty="0" smtClean="0"/>
          </a:p>
        </p:txBody>
      </p:sp>
      <p:sp>
        <p:nvSpPr>
          <p:cNvPr id="24" name="Textfeld 23"/>
          <p:cNvSpPr txBox="1"/>
          <p:nvPr/>
        </p:nvSpPr>
        <p:spPr>
          <a:xfrm>
            <a:off x="7921067" y="2298175"/>
            <a:ext cx="1284171" cy="246221"/>
          </a:xfrm>
          <a:prstGeom prst="rect">
            <a:avLst/>
          </a:prstGeom>
          <a:noFill/>
        </p:spPr>
        <p:txBody>
          <a:bodyPr wrap="square" rtlCol="0">
            <a:spAutoFit/>
          </a:bodyPr>
          <a:lstStyle/>
          <a:p>
            <a:pPr algn="ctr"/>
            <a:r>
              <a:rPr lang="fr-CH" sz="1000" b="1" dirty="0" smtClean="0"/>
              <a:t>Total [887]</a:t>
            </a:r>
            <a:endParaRPr lang="de-CH" sz="1000" b="1" dirty="0" smtClean="0"/>
          </a:p>
        </p:txBody>
      </p:sp>
    </p:spTree>
    <p:extLst>
      <p:ext uri="{BB962C8B-B14F-4D97-AF65-F5344CB8AC3E}">
        <p14:creationId xmlns:p14="http://schemas.microsoft.com/office/powerpoint/2010/main" val="106936290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Offres</a:t>
            </a:r>
            <a:r>
              <a:rPr lang="de-CH" dirty="0" smtClean="0"/>
              <a:t> </a:t>
            </a:r>
            <a:r>
              <a:rPr lang="de-CH" dirty="0" err="1" smtClean="0"/>
              <a:t>personalisés</a:t>
            </a:r>
            <a:r>
              <a:rPr lang="de-CH" dirty="0" smtClean="0"/>
              <a:t> par des </a:t>
            </a:r>
            <a:r>
              <a:rPr lang="de-CH" dirty="0" err="1" smtClean="0"/>
              <a:t>traces</a:t>
            </a:r>
            <a:r>
              <a:rPr lang="de-CH" dirty="0" smtClean="0"/>
              <a:t> de </a:t>
            </a:r>
            <a:r>
              <a:rPr lang="de-CH" dirty="0" err="1" smtClean="0"/>
              <a:t>données</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3.4: </a:t>
            </a:r>
            <a:r>
              <a:rPr lang="fr-FR" sz="1100" dirty="0"/>
              <a:t>Les traces de données numériques que nous laissons derrière nous en utilisant Internet (intérêts, goûts, pouvoir d'achat) peuvent être utilisées pour vous proposer des offres susceptibles de vous intéresser. Trouvez-vous cela plutôt positif ou négatif</a:t>
            </a:r>
            <a:r>
              <a:rPr lang="fr-FR" sz="1100" dirty="0" smtClean="0"/>
              <a:t>?</a:t>
            </a:r>
            <a:endParaRPr lang="de-DE" sz="1100" dirty="0" smtClean="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1= </a:t>
            </a:r>
            <a:r>
              <a:rPr lang="de-CH" sz="1100" dirty="0" err="1" smtClean="0">
                <a:solidFill>
                  <a:schemeClr val="accent3"/>
                </a:solidFill>
              </a:rPr>
              <a:t>très</a:t>
            </a:r>
            <a:r>
              <a:rPr lang="de-CH" sz="1100" dirty="0" smtClean="0">
                <a:solidFill>
                  <a:schemeClr val="accent3"/>
                </a:solidFill>
              </a:rPr>
              <a:t> </a:t>
            </a:r>
            <a:r>
              <a:rPr lang="de-CH" sz="1100" dirty="0" err="1">
                <a:solidFill>
                  <a:schemeClr val="accent3"/>
                </a:solidFill>
              </a:rPr>
              <a:t>négatif</a:t>
            </a:r>
            <a:r>
              <a:rPr lang="de-CH" sz="1100" dirty="0">
                <a:solidFill>
                  <a:schemeClr val="accent3"/>
                </a:solidFill>
              </a:rPr>
              <a:t>, </a:t>
            </a:r>
            <a:r>
              <a:rPr lang="de-CH" sz="1100" dirty="0" smtClean="0">
                <a:solidFill>
                  <a:schemeClr val="accent3"/>
                </a:solidFill>
              </a:rPr>
              <a:t>4= </a:t>
            </a:r>
            <a:r>
              <a:rPr lang="de-CH" sz="1100" dirty="0" err="1">
                <a:solidFill>
                  <a:schemeClr val="accent3"/>
                </a:solidFill>
              </a:rPr>
              <a:t>très</a:t>
            </a:r>
            <a:r>
              <a:rPr lang="de-CH" sz="1100" dirty="0">
                <a:solidFill>
                  <a:schemeClr val="accent3"/>
                </a:solidFill>
              </a:rPr>
              <a:t> </a:t>
            </a:r>
            <a:r>
              <a:rPr lang="de-CH" sz="1100" dirty="0" err="1">
                <a:solidFill>
                  <a:schemeClr val="accent3"/>
                </a:solidFill>
              </a:rPr>
              <a:t>positif</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1683312866"/>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
        <p:nvSpPr>
          <p:cNvPr id="18" name="Textfeld 17"/>
          <p:cNvSpPr txBox="1"/>
          <p:nvPr/>
        </p:nvSpPr>
        <p:spPr>
          <a:xfrm>
            <a:off x="417195" y="5176444"/>
            <a:ext cx="9752453" cy="307777"/>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a:latin typeface="Arial" pitchFamily="34" charset="0"/>
                <a:cs typeface="Arial" pitchFamily="34" charset="0"/>
              </a:rPr>
              <a:t>étiquetés</a:t>
            </a:r>
            <a:endParaRPr lang="de-CH" sz="1000" dirty="0">
              <a:latin typeface="Arial" pitchFamily="34" charset="0"/>
              <a:cs typeface="Arial" pitchFamily="34" charset="0"/>
            </a:endParaRPr>
          </a:p>
          <a:p>
            <a:r>
              <a:rPr lang="de-CH" sz="1000" dirty="0">
                <a:latin typeface="Arial" pitchFamily="34" charset="0"/>
                <a:cs typeface="Arial" pitchFamily="34" charset="0"/>
              </a:rPr>
              <a:t>Les </a:t>
            </a:r>
            <a:r>
              <a:rPr lang="de-CH" sz="1000" dirty="0" err="1">
                <a:latin typeface="Arial" pitchFamily="34" charset="0"/>
                <a:cs typeface="Arial" pitchFamily="34" charset="0"/>
              </a:rPr>
              <a:t>lettres</a:t>
            </a:r>
            <a:r>
              <a:rPr lang="de-CH" sz="1000" dirty="0">
                <a:latin typeface="Arial" pitchFamily="34" charset="0"/>
                <a:cs typeface="Arial" pitchFamily="34" charset="0"/>
              </a:rPr>
              <a:t> </a:t>
            </a:r>
            <a:r>
              <a:rPr lang="de-CH" sz="1000" dirty="0" err="1">
                <a:latin typeface="Arial" pitchFamily="34" charset="0"/>
                <a:cs typeface="Arial" pitchFamily="34" charset="0"/>
              </a:rPr>
              <a:t>après</a:t>
            </a:r>
            <a:r>
              <a:rPr lang="de-CH" sz="1000" dirty="0">
                <a:latin typeface="Arial" pitchFamily="34" charset="0"/>
                <a:cs typeface="Arial" pitchFamily="34" charset="0"/>
              </a:rPr>
              <a:t> la </a:t>
            </a:r>
            <a:r>
              <a:rPr lang="de-CH" sz="1000" dirty="0" err="1">
                <a:latin typeface="Arial" pitchFamily="34" charset="0"/>
                <a:cs typeface="Arial" pitchFamily="34" charset="0"/>
              </a:rPr>
              <a:t>moyenne</a:t>
            </a:r>
            <a:r>
              <a:rPr lang="de-CH" sz="1000" dirty="0">
                <a:latin typeface="Arial" pitchFamily="34" charset="0"/>
                <a:cs typeface="Arial" pitchFamily="34" charset="0"/>
              </a:rPr>
              <a:t> </a:t>
            </a:r>
            <a:r>
              <a:rPr lang="de-CH" sz="1000" dirty="0" err="1">
                <a:latin typeface="Arial" pitchFamily="34" charset="0"/>
                <a:cs typeface="Arial" pitchFamily="34" charset="0"/>
              </a:rPr>
              <a:t>signifient</a:t>
            </a:r>
            <a:r>
              <a:rPr lang="de-CH" sz="1000" dirty="0">
                <a:latin typeface="Arial" pitchFamily="34" charset="0"/>
                <a:cs typeface="Arial" pitchFamily="34" charset="0"/>
              </a:rPr>
              <a:t> </a:t>
            </a:r>
            <a:r>
              <a:rPr lang="de-CH" sz="1000" dirty="0" err="1">
                <a:latin typeface="Arial" pitchFamily="34" charset="0"/>
                <a:cs typeface="Arial" pitchFamily="34" charset="0"/>
              </a:rPr>
              <a:t>une</a:t>
            </a:r>
            <a:r>
              <a:rPr lang="de-CH" sz="1000" dirty="0">
                <a:latin typeface="Arial" pitchFamily="34" charset="0"/>
                <a:cs typeface="Arial" pitchFamily="34" charset="0"/>
              </a:rPr>
              <a:t> </a:t>
            </a:r>
            <a:r>
              <a:rPr lang="de-CH" sz="1000" dirty="0" err="1">
                <a:latin typeface="Arial" pitchFamily="34" charset="0"/>
                <a:cs typeface="Arial" pitchFamily="34" charset="0"/>
              </a:rPr>
              <a:t>différence</a:t>
            </a:r>
            <a:r>
              <a:rPr lang="de-CH" sz="1000" dirty="0">
                <a:latin typeface="Arial" pitchFamily="34" charset="0"/>
                <a:cs typeface="Arial" pitchFamily="34" charset="0"/>
              </a:rPr>
              <a:t> </a:t>
            </a:r>
            <a:r>
              <a:rPr lang="de-CH" sz="1000" dirty="0" err="1">
                <a:latin typeface="Arial" pitchFamily="34" charset="0"/>
                <a:cs typeface="Arial" pitchFamily="34" charset="0"/>
              </a:rPr>
              <a:t>significative</a:t>
            </a:r>
            <a:r>
              <a:rPr lang="de-CH" sz="1000" dirty="0">
                <a:latin typeface="Arial" pitchFamily="34" charset="0"/>
                <a:cs typeface="Arial" pitchFamily="34" charset="0"/>
              </a:rPr>
              <a:t> (</a:t>
            </a:r>
            <a:r>
              <a:rPr lang="de-CH" sz="1000" dirty="0" err="1">
                <a:latin typeface="Arial" pitchFamily="34" charset="0"/>
                <a:cs typeface="Arial" pitchFamily="34" charset="0"/>
              </a:rPr>
              <a:t>niveau</a:t>
            </a:r>
            <a:r>
              <a:rPr lang="de-CH" sz="1000" dirty="0">
                <a:latin typeface="Arial" pitchFamily="34" charset="0"/>
                <a:cs typeface="Arial" pitchFamily="34" charset="0"/>
              </a:rPr>
              <a:t> 95%) en </a:t>
            </a:r>
            <a:r>
              <a:rPr lang="de-CH" sz="1000" dirty="0" err="1">
                <a:latin typeface="Arial" pitchFamily="34" charset="0"/>
                <a:cs typeface="Arial" pitchFamily="34" charset="0"/>
              </a:rPr>
              <a:t>comparaison</a:t>
            </a:r>
            <a:r>
              <a:rPr lang="de-CH" sz="1000" dirty="0">
                <a:latin typeface="Arial" pitchFamily="34" charset="0"/>
                <a:cs typeface="Arial" pitchFamily="34" charset="0"/>
              </a:rPr>
              <a:t> </a:t>
            </a:r>
            <a:r>
              <a:rPr lang="de-CH" sz="1000" dirty="0" err="1">
                <a:latin typeface="Arial" pitchFamily="34" charset="0"/>
                <a:cs typeface="Arial" pitchFamily="34" charset="0"/>
              </a:rPr>
              <a:t>avec</a:t>
            </a:r>
            <a:r>
              <a:rPr lang="de-CH" sz="1000" dirty="0">
                <a:latin typeface="Arial" pitchFamily="34" charset="0"/>
                <a:cs typeface="Arial" pitchFamily="34" charset="0"/>
              </a:rPr>
              <a:t> les </a:t>
            </a:r>
            <a:r>
              <a:rPr lang="de-CH" sz="1000" dirty="0" err="1">
                <a:latin typeface="Arial" pitchFamily="34" charset="0"/>
                <a:cs typeface="Arial" pitchFamily="34" charset="0"/>
              </a:rPr>
              <a:t>segments</a:t>
            </a:r>
            <a:r>
              <a:rPr lang="de-CH" sz="1000" dirty="0">
                <a:latin typeface="Arial" pitchFamily="34" charset="0"/>
                <a:cs typeface="Arial" pitchFamily="34" charset="0"/>
              </a:rPr>
              <a:t>, </a:t>
            </a:r>
            <a:r>
              <a:rPr lang="de-CH" sz="1000" dirty="0" err="1">
                <a:latin typeface="Arial" pitchFamily="34" charset="0"/>
                <a:cs typeface="Arial" pitchFamily="34" charset="0"/>
              </a:rPr>
              <a:t>qui</a:t>
            </a:r>
            <a:r>
              <a:rPr lang="de-CH" sz="1000" dirty="0">
                <a:latin typeface="Arial" pitchFamily="34" charset="0"/>
                <a:cs typeface="Arial" pitchFamily="34" charset="0"/>
              </a:rPr>
              <a:t>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représentés</a:t>
            </a:r>
            <a:r>
              <a:rPr lang="de-CH" sz="1000" dirty="0">
                <a:latin typeface="Arial" pitchFamily="34" charset="0"/>
                <a:cs typeface="Arial" pitchFamily="34" charset="0"/>
              </a:rPr>
              <a:t> par les </a:t>
            </a:r>
            <a:r>
              <a:rPr lang="de-CH" sz="1000" dirty="0" err="1">
                <a:latin typeface="Arial" pitchFamily="34" charset="0"/>
                <a:cs typeface="Arial" pitchFamily="34" charset="0"/>
              </a:rPr>
              <a:t>lettres</a:t>
            </a:r>
            <a:endParaRPr lang="de-CH" sz="1000" dirty="0">
              <a:latin typeface="Arial" pitchFamily="34" charset="0"/>
              <a:cs typeface="Arial" pitchFamily="34" charset="0"/>
            </a:endParaRPr>
          </a:p>
        </p:txBody>
      </p:sp>
      <p:graphicFrame>
        <p:nvGraphicFramePr>
          <p:cNvPr id="10" name="Inhaltsplatzhalter 9"/>
          <p:cNvGraphicFramePr>
            <a:graphicFrameLocks/>
          </p:cNvGraphicFramePr>
          <p:nvPr>
            <p:extLst>
              <p:ext uri="{D42A27DB-BD31-4B8C-83A1-F6EECF244321}">
                <p14:modId xmlns:p14="http://schemas.microsoft.com/office/powerpoint/2010/main" val="4157851570"/>
              </p:ext>
            </p:extLst>
          </p:nvPr>
        </p:nvGraphicFramePr>
        <p:xfrm>
          <a:off x="8859028" y="1850804"/>
          <a:ext cx="571007" cy="2721195"/>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425929">
                <a:tc>
                  <a:txBody>
                    <a:bodyPr/>
                    <a:lstStyle/>
                    <a:p>
                      <a:pPr algn="ctr" fontAlgn="b"/>
                      <a:r>
                        <a:rPr lang="de-DE" sz="1000" b="0" i="0" u="none" strike="noStrike" dirty="0">
                          <a:solidFill>
                            <a:schemeClr val="tx1"/>
                          </a:solidFill>
                          <a:effectLst/>
                          <a:latin typeface="+mn-lt"/>
                        </a:rPr>
                        <a:t>2.3</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endParaRPr lang="de-DE" sz="1000" b="0" i="0" u="none" strike="noStrike">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2.3 D</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2.4 CD</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2.2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a:solidFill>
                            <a:schemeClr val="tx1"/>
                          </a:solidFill>
                          <a:effectLst/>
                          <a:latin typeface="+mn-lt"/>
                        </a:rPr>
                        <a:t>2.2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1148636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ChangeAspect="1"/>
          </p:cNvGraphicFramePr>
          <p:nvPr>
            <p:extLst>
              <p:ext uri="{D42A27DB-BD31-4B8C-83A1-F6EECF244321}">
                <p14:modId xmlns:p14="http://schemas.microsoft.com/office/powerpoint/2010/main" val="2502798252"/>
              </p:ext>
            </p:extLst>
          </p:nvPr>
        </p:nvGraphicFramePr>
        <p:xfrm>
          <a:off x="512204" y="1782445"/>
          <a:ext cx="7306944" cy="33337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Offres</a:t>
            </a:r>
            <a:r>
              <a:rPr lang="de-DE" dirty="0" smtClean="0"/>
              <a:t> de </a:t>
            </a:r>
            <a:r>
              <a:rPr lang="de-DE" dirty="0" err="1" smtClean="0"/>
              <a:t>tourisme</a:t>
            </a:r>
            <a:r>
              <a:rPr lang="de-DE" dirty="0" smtClean="0"/>
              <a:t> </a:t>
            </a:r>
            <a:r>
              <a:rPr lang="de-DE" dirty="0" err="1" smtClean="0"/>
              <a:t>sur</a:t>
            </a:r>
            <a:r>
              <a:rPr lang="de-DE" dirty="0" smtClean="0"/>
              <a:t> </a:t>
            </a:r>
            <a:r>
              <a:rPr lang="de-DE" dirty="0" err="1" smtClean="0"/>
              <a:t>mesure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3.5: </a:t>
            </a:r>
            <a:r>
              <a:rPr lang="fr-FR" sz="1100" dirty="0"/>
              <a:t>En ayant accès à vos données et en connaissant vos goûts et votre pouvoir d'achat, les voyagistes pourront vous proposer des vacances et des voyages sur mesure. Seriez-vous intéressé par de telles propositions?</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
        <p:nvSpPr>
          <p:cNvPr id="9" name="Textfeld 8"/>
          <p:cNvSpPr txBox="1"/>
          <p:nvPr/>
        </p:nvSpPr>
        <p:spPr>
          <a:xfrm>
            <a:off x="3309138" y="2016235"/>
            <a:ext cx="1374777" cy="246221"/>
          </a:xfrm>
          <a:prstGeom prst="rect">
            <a:avLst/>
          </a:prstGeom>
          <a:noFill/>
        </p:spPr>
        <p:txBody>
          <a:bodyPr wrap="square" rtlCol="0">
            <a:spAutoFit/>
          </a:bodyPr>
          <a:lstStyle/>
          <a:p>
            <a:pPr algn="ctr"/>
            <a:r>
              <a:rPr lang="fr-CH" sz="1000" b="1" dirty="0" smtClean="0"/>
              <a:t>Total [2092]</a:t>
            </a:r>
            <a:endParaRPr lang="de-CH" sz="1000" b="1" dirty="0" smtClean="0"/>
          </a:p>
        </p:txBody>
      </p:sp>
    </p:spTree>
    <p:extLst>
      <p:ext uri="{BB962C8B-B14F-4D97-AF65-F5344CB8AC3E}">
        <p14:creationId xmlns:p14="http://schemas.microsoft.com/office/powerpoint/2010/main" val="144557135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2"/>
          <p:cNvGraphicFramePr>
            <a:graphicFrameLocks/>
          </p:cNvGraphicFramePr>
          <p:nvPr>
            <p:extLst>
              <p:ext uri="{D42A27DB-BD31-4B8C-83A1-F6EECF244321}">
                <p14:modId xmlns:p14="http://schemas.microsoft.com/office/powerpoint/2010/main" val="3816536289"/>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CH" dirty="0" err="1" smtClean="0"/>
              <a:t>Utilisation</a:t>
            </a:r>
            <a:r>
              <a:rPr lang="de-CH" dirty="0" smtClean="0"/>
              <a:t> de </a:t>
            </a:r>
            <a:r>
              <a:rPr lang="de-CH" dirty="0" err="1" smtClean="0"/>
              <a:t>robots</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3.6: </a:t>
            </a:r>
            <a:r>
              <a:rPr lang="fr-FR" sz="1100" dirty="0"/>
              <a:t>Pensez-vous que l'utilisation de robots dans les maisons de retraite et les hôpitaux soit une bonne chose?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sp>
        <p:nvSpPr>
          <p:cNvPr id="5" name="Textfeld 4"/>
          <p:cNvSpPr txBox="1"/>
          <p:nvPr/>
        </p:nvSpPr>
        <p:spPr>
          <a:xfrm>
            <a:off x="929640" y="205740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
        <p:nvSpPr>
          <p:cNvPr id="13" name="Textfeld 12"/>
          <p:cNvSpPr txBox="1"/>
          <p:nvPr/>
        </p:nvSpPr>
        <p:spPr>
          <a:xfrm>
            <a:off x="929640" y="2293620"/>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
        <p:nvSpPr>
          <p:cNvPr id="14" name="Textfeld 13"/>
          <p:cNvSpPr txBox="1"/>
          <p:nvPr/>
        </p:nvSpPr>
        <p:spPr>
          <a:xfrm>
            <a:off x="929640" y="3451860"/>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Tree>
    <p:extLst>
      <p:ext uri="{BB962C8B-B14F-4D97-AF65-F5344CB8AC3E}">
        <p14:creationId xmlns:p14="http://schemas.microsoft.com/office/powerpoint/2010/main" val="237415346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Management Summary</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ext uri="{D42A27DB-BD31-4B8C-83A1-F6EECF244321}">
                <p14:modId xmlns:p14="http://schemas.microsoft.com/office/powerpoint/2010/main" val="1391045307"/>
              </p:ext>
            </p:extLst>
          </p:nvPr>
        </p:nvGraphicFramePr>
        <p:xfrm>
          <a:off x="514351" y="1626443"/>
          <a:ext cx="9658764" cy="3814633"/>
        </p:xfrm>
        <a:graphic>
          <a:graphicData uri="http://schemas.openxmlformats.org/drawingml/2006/table">
            <a:tbl>
              <a:tblPr firstRow="1" bandRow="1">
                <a:tableStyleId>{2D5ABB26-0587-4C30-8999-92F81FD0307C}</a:tableStyleId>
              </a:tblPr>
              <a:tblGrid>
                <a:gridCol w="9658764"/>
              </a:tblGrid>
              <a:tr h="339913">
                <a:tc>
                  <a:txBody>
                    <a:bodyPr/>
                    <a:lstStyle/>
                    <a:p>
                      <a:r>
                        <a:rPr lang="de-CH" sz="1200" b="1" dirty="0" smtClean="0">
                          <a:solidFill>
                            <a:schemeClr val="bg1">
                              <a:lumMod val="50000"/>
                            </a:schemeClr>
                          </a:solidFill>
                        </a:rPr>
                        <a:t>Key </a:t>
                      </a:r>
                      <a:r>
                        <a:rPr lang="de-CH" sz="1200" b="1" dirty="0" err="1" smtClean="0">
                          <a:solidFill>
                            <a:schemeClr val="bg1">
                              <a:lumMod val="50000"/>
                            </a:schemeClr>
                          </a:solidFill>
                        </a:rPr>
                        <a:t>Insights</a:t>
                      </a:r>
                      <a:endParaRPr lang="de-CH" sz="1200" b="1" dirty="0">
                        <a:solidFill>
                          <a:schemeClr val="bg1">
                            <a:lumMod val="50000"/>
                          </a:schemeClr>
                        </a:solidFill>
                      </a:endParaRPr>
                    </a:p>
                  </a:txBody>
                  <a:tcPr marL="78000" marR="0" marT="0" marB="0" anchor="ctr">
                    <a:lnT w="28575" cap="flat" cmpd="sng" algn="ctr">
                      <a:solidFill>
                        <a:schemeClr val="accent1"/>
                      </a:solidFill>
                      <a:prstDash val="solid"/>
                      <a:round/>
                      <a:headEnd type="none" w="med" len="med"/>
                      <a:tailEnd type="none" w="med" len="med"/>
                    </a:lnT>
                    <a:solidFill>
                      <a:schemeClr val="bg1">
                        <a:lumMod val="95000"/>
                      </a:schemeClr>
                    </a:solidFill>
                  </a:tcPr>
                </a:tc>
              </a:tr>
              <a:tr h="2898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chemeClr val="tx1"/>
                          </a:solidFill>
                        </a:rPr>
                        <a:t>La Suisse envisage l’avenir digital avec prudence. Pour certains domaines les suisses voient des avantages dans l’utilisation de l’intelligence artificielle. De nombreuses   personnes voient l’intelligence artificielle comme une chance pour le domaine de la santé.  Pour l‘emploi en revanche elle est perçue plutôt comme menace.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chemeClr val="tx1"/>
                          </a:solidFill>
                        </a:rPr>
                        <a:t>Un tiers des suisses souhaite aller de l’avant avec le mouvement  du </a:t>
                      </a:r>
                      <a:r>
                        <a:rPr lang="fr-FR" sz="1200" baseline="0" dirty="0" err="1" smtClean="0">
                          <a:solidFill>
                            <a:schemeClr val="tx1"/>
                          </a:solidFill>
                        </a:rPr>
                        <a:t>big</a:t>
                      </a:r>
                      <a:r>
                        <a:rPr lang="fr-FR" sz="1200" baseline="0" dirty="0" smtClean="0">
                          <a:solidFill>
                            <a:schemeClr val="tx1"/>
                          </a:solidFill>
                        </a:rPr>
                        <a:t> data et l’intelligence artificielle, ou même avancer plus vite. Tous les autres préféreraient freiner ce développement, voire faire marche arrière.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chemeClr val="tx1"/>
                          </a:solidFill>
                        </a:rPr>
                        <a:t>La plupart des Suisses désapprouvent que les entreprises utilisent leurs données. Dans la vie quotidienne, cela est cependant souvent toléré  – la grande majorité des Suisses utilise des cartes de fidélité lorsqu’ ils font des courses et ne lit pas les </a:t>
                      </a:r>
                      <a:r>
                        <a:rPr lang="fr-FR" sz="1200" baseline="0" dirty="0" err="1" smtClean="0">
                          <a:solidFill>
                            <a:schemeClr val="tx1"/>
                          </a:solidFill>
                        </a:rPr>
                        <a:t>les</a:t>
                      </a:r>
                      <a:r>
                        <a:rPr lang="fr-FR" sz="1200" baseline="0" dirty="0" smtClean="0">
                          <a:solidFill>
                            <a:schemeClr val="tx1"/>
                          </a:solidFill>
                        </a:rPr>
                        <a:t> conditions générales lorsqu’ils installent une application sur leur smartphone.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chemeClr val="tx1"/>
                          </a:solidFill>
                        </a:rPr>
                        <a:t>La confiance envers les médecins quant au respect du caractère confidentiel des données personnelles est grande. Une volonté de révéler les données personnelles ou même sa propre ADN est présente, si cela peut donner accès à une meilleure qualité de soin ou si cela peut permettre d’éviter certaines maladies.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chemeClr val="tx1"/>
                          </a:solidFill>
                        </a:rPr>
                        <a:t>L’intelligence artificielle et l’automatisation sont perçues comme une menace importante pour les emplois en Suisse. En comparaison les crises financières internationales, la globalisation, l’immigration et le vieillissement de la population sont jugés moins menaçants.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baseline="0" dirty="0" smtClean="0">
                        <a:solidFill>
                          <a:schemeClr val="tx1"/>
                        </a:solidFill>
                      </a:endParaRPr>
                    </a:p>
                  </a:txBody>
                  <a:tcPr marL="78000" marR="0" marT="0" marB="0"/>
                </a:tc>
              </a:tr>
            </a:tbl>
          </a:graphicData>
        </a:graphic>
      </p:graphicFrame>
    </p:spTree>
    <p:extLst>
      <p:ext uri="{BB962C8B-B14F-4D97-AF65-F5344CB8AC3E}">
        <p14:creationId xmlns:p14="http://schemas.microsoft.com/office/powerpoint/2010/main" val="313649236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Monde du </a:t>
            </a:r>
            <a:r>
              <a:rPr lang="de-CH" dirty="0" err="1" smtClean="0"/>
              <a:t>travail</a:t>
            </a:r>
            <a:endParaRPr lang="de-DE" dirty="0"/>
          </a:p>
        </p:txBody>
      </p:sp>
    </p:spTree>
    <p:extLst>
      <p:ext uri="{BB962C8B-B14F-4D97-AF65-F5344CB8AC3E}">
        <p14:creationId xmlns:p14="http://schemas.microsoft.com/office/powerpoint/2010/main" val="269446663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2"/>
          <p:cNvGraphicFramePr>
            <a:graphicFrameLocks/>
          </p:cNvGraphicFramePr>
          <p:nvPr>
            <p:extLst>
              <p:ext uri="{D42A27DB-BD31-4B8C-83A1-F6EECF244321}">
                <p14:modId xmlns:p14="http://schemas.microsoft.com/office/powerpoint/2010/main" val="1018237598"/>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Menaces</a:t>
            </a:r>
            <a:r>
              <a:rPr lang="de-DE" dirty="0" smtClean="0"/>
              <a:t> </a:t>
            </a:r>
            <a:r>
              <a:rPr lang="de-DE" dirty="0" err="1" smtClean="0"/>
              <a:t>pour</a:t>
            </a:r>
            <a:r>
              <a:rPr lang="de-DE" dirty="0" smtClean="0"/>
              <a:t> les </a:t>
            </a:r>
            <a:r>
              <a:rPr lang="de-DE" dirty="0" err="1" smtClean="0"/>
              <a:t>emplois</a:t>
            </a:r>
            <a:r>
              <a:rPr lang="de-DE" dirty="0" smtClean="0"/>
              <a:t> en Suisse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4.1: </a:t>
            </a:r>
            <a:r>
              <a:rPr lang="fr-FR" sz="1100" dirty="0"/>
              <a:t>Parlons maintenant du monde du travail. A votre avis, qu’est ce qui pourrait représenter une menace pour les emplois en Suisse? </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a:t>
            </a:r>
            <a:r>
              <a:rPr lang="de-CH" sz="1100" dirty="0">
                <a:solidFill>
                  <a:schemeClr val="accent3"/>
                </a:solidFill>
              </a:rPr>
              <a:t>1</a:t>
            </a:r>
            <a:r>
              <a:rPr lang="de-CH" sz="1100" dirty="0" smtClean="0">
                <a:solidFill>
                  <a:schemeClr val="accent3"/>
                </a:solidFill>
              </a:rPr>
              <a:t>= </a:t>
            </a:r>
            <a:r>
              <a:rPr lang="de-CH" sz="1100" dirty="0" err="1">
                <a:solidFill>
                  <a:schemeClr val="accent3"/>
                </a:solidFill>
              </a:rPr>
              <a:t>pas</a:t>
            </a:r>
            <a:r>
              <a:rPr lang="de-CH" sz="1100" dirty="0">
                <a:solidFill>
                  <a:schemeClr val="accent3"/>
                </a:solidFill>
              </a:rPr>
              <a:t> de </a:t>
            </a:r>
            <a:r>
              <a:rPr lang="de-CH" sz="1100" dirty="0" err="1">
                <a:solidFill>
                  <a:schemeClr val="accent3"/>
                </a:solidFill>
              </a:rPr>
              <a:t>menace</a:t>
            </a:r>
            <a:r>
              <a:rPr lang="de-CH" sz="1100" dirty="0">
                <a:solidFill>
                  <a:schemeClr val="accent3"/>
                </a:solidFill>
              </a:rPr>
              <a:t>, </a:t>
            </a:r>
            <a:r>
              <a:rPr lang="de-CH" sz="1100" dirty="0" smtClean="0">
                <a:solidFill>
                  <a:schemeClr val="accent3"/>
                </a:solidFill>
              </a:rPr>
              <a:t>5= </a:t>
            </a:r>
            <a:r>
              <a:rPr lang="de-CH" sz="1100" dirty="0" err="1">
                <a:solidFill>
                  <a:schemeClr val="accent3"/>
                </a:solidFill>
              </a:rPr>
              <a:t>très</a:t>
            </a:r>
            <a:r>
              <a:rPr lang="de-CH" sz="1100" dirty="0">
                <a:solidFill>
                  <a:schemeClr val="accent3"/>
                </a:solidFill>
              </a:rPr>
              <a:t> forte </a:t>
            </a:r>
            <a:r>
              <a:rPr lang="de-CH" sz="1100" dirty="0" err="1">
                <a:solidFill>
                  <a:schemeClr val="accent3"/>
                </a:solidFill>
              </a:rPr>
              <a:t>menace</a:t>
            </a:r>
            <a:endParaRPr lang="de-CH" sz="1100" dirty="0">
              <a:solidFill>
                <a:schemeClr val="accent3"/>
              </a:solidFill>
            </a:endParaRPr>
          </a:p>
        </p:txBody>
      </p:sp>
      <p:graphicFrame>
        <p:nvGraphicFramePr>
          <p:cNvPr id="16" name="Inhaltsplatzhalter 9"/>
          <p:cNvGraphicFramePr>
            <a:graphicFrameLocks/>
          </p:cNvGraphicFramePr>
          <p:nvPr>
            <p:extLst>
              <p:ext uri="{D42A27DB-BD31-4B8C-83A1-F6EECF244321}">
                <p14:modId xmlns:p14="http://schemas.microsoft.com/office/powerpoint/2010/main" val="2826739485"/>
              </p:ext>
            </p:extLst>
          </p:nvPr>
        </p:nvGraphicFramePr>
        <p:xfrm>
          <a:off x="8859028" y="1850804"/>
          <a:ext cx="571007" cy="2721195"/>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425929">
                <a:tc>
                  <a:txBody>
                    <a:bodyPr/>
                    <a:lstStyle/>
                    <a:p>
                      <a:pPr algn="ctr" fontAlgn="b"/>
                      <a:r>
                        <a:rPr lang="de-DE" sz="1000" b="0" i="0" u="none" strike="noStrike" dirty="0">
                          <a:solidFill>
                            <a:schemeClr val="tx1"/>
                          </a:solidFill>
                          <a:effectLst/>
                          <a:latin typeface="+mn-lt"/>
                        </a:rPr>
                        <a:t>3.8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3.8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3.6</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3.4</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3.1</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a:solidFill>
                            <a:schemeClr val="tx1"/>
                          </a:solidFill>
                          <a:effectLst/>
                          <a:latin typeface="+mn-lt"/>
                        </a:rPr>
                        <a:t>3.1</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426886836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2"/>
          <p:cNvGraphicFramePr>
            <a:graphicFrameLocks/>
          </p:cNvGraphicFramePr>
          <p:nvPr>
            <p:extLst>
              <p:ext uri="{D42A27DB-BD31-4B8C-83A1-F6EECF244321}">
                <p14:modId xmlns:p14="http://schemas.microsoft.com/office/powerpoint/2010/main" val="1331477754"/>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a:t>Menaces</a:t>
            </a:r>
            <a:r>
              <a:rPr lang="de-DE" dirty="0"/>
              <a:t> </a:t>
            </a:r>
            <a:r>
              <a:rPr lang="de-DE" dirty="0" err="1"/>
              <a:t>pour</a:t>
            </a:r>
            <a:r>
              <a:rPr lang="de-DE" dirty="0"/>
              <a:t> les </a:t>
            </a:r>
            <a:r>
              <a:rPr lang="de-DE" dirty="0" err="1"/>
              <a:t>emplois</a:t>
            </a:r>
            <a:r>
              <a:rPr lang="de-DE" dirty="0"/>
              <a:t> en Suisse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smtClean="0"/>
              <a:t>Q4.4: </a:t>
            </a:r>
            <a:r>
              <a:rPr lang="fr-FR" sz="1100" dirty="0"/>
              <a:t>Pensez-vous qu'à l'avenir, certaines de vos tâches pourraient être prises en charge pas une machine intelligente ou un robot? </a:t>
            </a:r>
            <a:endParaRPr lang="de-DE" sz="1100" dirty="0"/>
          </a:p>
          <a:p>
            <a:r>
              <a:rPr lang="de-CH" sz="1100" dirty="0" smtClean="0">
                <a:solidFill>
                  <a:schemeClr val="accent3"/>
                </a:solidFill>
              </a:rPr>
              <a:t>Filtre: </a:t>
            </a:r>
            <a:r>
              <a:rPr lang="de-CH" sz="1100" dirty="0" err="1" smtClean="0">
                <a:solidFill>
                  <a:schemeClr val="accent3"/>
                </a:solidFill>
              </a:rPr>
              <a:t>Actif</a:t>
            </a:r>
            <a:r>
              <a:rPr lang="de-CH" sz="1100" dirty="0" smtClean="0">
                <a:solidFill>
                  <a:schemeClr val="accent3"/>
                </a:solidFill>
              </a:rPr>
              <a:t> </a:t>
            </a:r>
            <a:r>
              <a:rPr lang="de-CH" sz="1100" dirty="0">
                <a:solidFill>
                  <a:schemeClr val="accent3"/>
                </a:solidFill>
              </a:rPr>
              <a:t>| </a:t>
            </a:r>
            <a:r>
              <a:rPr lang="de-CH" sz="1100" dirty="0" err="1" smtClean="0">
                <a:solidFill>
                  <a:schemeClr val="accent3"/>
                </a:solidFill>
              </a:rPr>
              <a:t>Questions</a:t>
            </a:r>
            <a:r>
              <a:rPr lang="de-CH" sz="1100" dirty="0" smtClean="0">
                <a:solidFill>
                  <a:schemeClr val="accent3"/>
                </a:solidFill>
              </a:rPr>
              <a:t> </a:t>
            </a:r>
            <a:r>
              <a:rPr lang="de-CH" sz="1100" dirty="0" err="1" smtClean="0">
                <a:solidFill>
                  <a:schemeClr val="accent3"/>
                </a:solidFill>
              </a:rPr>
              <a:t>fermées</a:t>
            </a:r>
            <a:endParaRPr lang="de-CH" sz="1100" dirty="0">
              <a:solidFill>
                <a:schemeClr val="accent3"/>
              </a:solidFill>
            </a:endParaRPr>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 *</a:t>
            </a:r>
            <a:r>
              <a:rPr lang="de-CH" sz="1000" dirty="0" err="1" smtClean="0">
                <a:latin typeface="Arial" pitchFamily="34" charset="0"/>
                <a:cs typeface="Arial" pitchFamily="34" charset="0"/>
              </a:rPr>
              <a:t>petite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base</a:t>
            </a:r>
            <a:r>
              <a:rPr lang="de-CH" sz="1000" dirty="0" smtClean="0">
                <a:latin typeface="Arial" pitchFamily="34" charset="0"/>
                <a:cs typeface="Arial" pitchFamily="34" charset="0"/>
              </a:rPr>
              <a:t> (n&lt;50), **</a:t>
            </a:r>
            <a:r>
              <a:rPr lang="de-CH" sz="1000" dirty="0" err="1" smtClean="0">
                <a:latin typeface="Arial" pitchFamily="34" charset="0"/>
                <a:cs typeface="Arial" pitchFamily="34" charset="0"/>
              </a:rPr>
              <a:t>très</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petite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base</a:t>
            </a:r>
            <a:r>
              <a:rPr lang="de-CH" sz="1000" dirty="0" smtClean="0">
                <a:latin typeface="Arial" pitchFamily="34" charset="0"/>
                <a:cs typeface="Arial" pitchFamily="34" charset="0"/>
              </a:rPr>
              <a:t> (n&lt;30)</a:t>
            </a:r>
          </a:p>
        </p:txBody>
      </p:sp>
    </p:spTree>
    <p:extLst>
      <p:ext uri="{BB962C8B-B14F-4D97-AF65-F5344CB8AC3E}">
        <p14:creationId xmlns:p14="http://schemas.microsoft.com/office/powerpoint/2010/main" val="204092895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2"/>
          <p:cNvGraphicFramePr>
            <a:graphicFrameLocks/>
          </p:cNvGraphicFramePr>
          <p:nvPr>
            <p:extLst>
              <p:ext uri="{D42A27DB-BD31-4B8C-83A1-F6EECF244321}">
                <p14:modId xmlns:p14="http://schemas.microsoft.com/office/powerpoint/2010/main" val="2231496232"/>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a:t>Menaces</a:t>
            </a:r>
            <a:r>
              <a:rPr lang="de-DE" dirty="0"/>
              <a:t> </a:t>
            </a:r>
            <a:r>
              <a:rPr lang="de-DE" dirty="0" err="1"/>
              <a:t>pour</a:t>
            </a:r>
            <a:r>
              <a:rPr lang="de-DE" dirty="0"/>
              <a:t> les </a:t>
            </a:r>
            <a:r>
              <a:rPr lang="de-DE" dirty="0" err="1"/>
              <a:t>emplois</a:t>
            </a:r>
            <a:r>
              <a:rPr lang="de-DE" dirty="0"/>
              <a:t> en Suisse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4.3: </a:t>
            </a:r>
            <a:r>
              <a:rPr lang="fr-FR" sz="1100" dirty="0"/>
              <a:t>Quel métier exercez-vous?</a:t>
            </a:r>
            <a:endParaRPr lang="de-DE" sz="1100" dirty="0"/>
          </a:p>
          <a:p>
            <a:r>
              <a:rPr lang="de-CH" sz="1100" dirty="0" smtClean="0"/>
              <a:t>Q4.4: </a:t>
            </a:r>
            <a:r>
              <a:rPr lang="fr-FR" sz="1100" dirty="0"/>
              <a:t>Pensez-vous qu'à l'avenir, certaines de vos tâches pourraient être prises en charge pas une machine intelligente ou un robot? </a:t>
            </a:r>
            <a:endParaRPr lang="de-DE" sz="1100" dirty="0"/>
          </a:p>
          <a:p>
            <a:r>
              <a:rPr lang="de-CH" sz="1100" dirty="0" smtClean="0">
                <a:solidFill>
                  <a:schemeClr val="accent3"/>
                </a:solidFill>
              </a:rPr>
              <a:t>Filtre: </a:t>
            </a:r>
            <a:r>
              <a:rPr lang="de-CH" sz="1100" dirty="0" err="1" smtClean="0">
                <a:solidFill>
                  <a:schemeClr val="accent3"/>
                </a:solidFill>
              </a:rPr>
              <a:t>Actif</a:t>
            </a:r>
            <a:r>
              <a:rPr lang="de-CH" sz="1100" dirty="0" smtClean="0">
                <a:solidFill>
                  <a:schemeClr val="accent3"/>
                </a:solidFill>
              </a:rPr>
              <a:t> </a:t>
            </a:r>
            <a:r>
              <a:rPr lang="de-CH" sz="1100" dirty="0">
                <a:solidFill>
                  <a:schemeClr val="accent3"/>
                </a:solidFill>
              </a:rPr>
              <a:t>| </a:t>
            </a:r>
            <a:r>
              <a:rPr lang="de-CH" sz="1100" dirty="0" err="1" smtClean="0">
                <a:solidFill>
                  <a:schemeClr val="accent3"/>
                </a:solidFill>
              </a:rPr>
              <a:t>Questions</a:t>
            </a:r>
            <a:r>
              <a:rPr lang="de-CH" sz="1100" dirty="0" smtClean="0">
                <a:solidFill>
                  <a:schemeClr val="accent3"/>
                </a:solidFill>
              </a:rPr>
              <a:t> </a:t>
            </a:r>
            <a:r>
              <a:rPr lang="de-CH" sz="1100" dirty="0" err="1" smtClean="0">
                <a:solidFill>
                  <a:schemeClr val="accent3"/>
                </a:solidFill>
              </a:rPr>
              <a:t>fermées</a:t>
            </a:r>
            <a:endParaRPr lang="de-CH" sz="1100" dirty="0">
              <a:solidFill>
                <a:schemeClr val="accent3"/>
              </a:solidFill>
            </a:endParaRPr>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 *</a:t>
            </a:r>
            <a:r>
              <a:rPr lang="de-CH" sz="1000" dirty="0" err="1" smtClean="0">
                <a:latin typeface="Arial" pitchFamily="34" charset="0"/>
                <a:cs typeface="Arial" pitchFamily="34" charset="0"/>
              </a:rPr>
              <a:t>petite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base</a:t>
            </a:r>
            <a:r>
              <a:rPr lang="de-CH" sz="1000" dirty="0" smtClean="0">
                <a:latin typeface="Arial" pitchFamily="34" charset="0"/>
                <a:cs typeface="Arial" pitchFamily="34" charset="0"/>
              </a:rPr>
              <a:t> (n&lt;50), **</a:t>
            </a:r>
            <a:r>
              <a:rPr lang="de-CH" sz="1000" dirty="0" err="1" smtClean="0">
                <a:latin typeface="Arial" pitchFamily="34" charset="0"/>
                <a:cs typeface="Arial" pitchFamily="34" charset="0"/>
              </a:rPr>
              <a:t>très</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petite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base</a:t>
            </a:r>
            <a:r>
              <a:rPr lang="de-CH" sz="1000" dirty="0" smtClean="0">
                <a:latin typeface="Arial" pitchFamily="34" charset="0"/>
                <a:cs typeface="Arial" pitchFamily="34" charset="0"/>
              </a:rPr>
              <a:t> (n&lt;30)</a:t>
            </a:r>
          </a:p>
        </p:txBody>
      </p:sp>
    </p:spTree>
    <p:extLst>
      <p:ext uri="{BB962C8B-B14F-4D97-AF65-F5344CB8AC3E}">
        <p14:creationId xmlns:p14="http://schemas.microsoft.com/office/powerpoint/2010/main" val="209896864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2"/>
          <p:cNvGraphicFramePr>
            <a:graphicFrameLocks/>
          </p:cNvGraphicFramePr>
          <p:nvPr>
            <p:extLst>
              <p:ext uri="{D42A27DB-BD31-4B8C-83A1-F6EECF244321}">
                <p14:modId xmlns:p14="http://schemas.microsoft.com/office/powerpoint/2010/main" val="4120543741"/>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Mesures</a:t>
            </a:r>
            <a:r>
              <a:rPr lang="de-DE" dirty="0" smtClean="0"/>
              <a:t> </a:t>
            </a:r>
            <a:r>
              <a:rPr lang="de-DE" dirty="0" err="1" smtClean="0"/>
              <a:t>pour</a:t>
            </a:r>
            <a:r>
              <a:rPr lang="de-DE" dirty="0" smtClean="0"/>
              <a:t> le </a:t>
            </a:r>
            <a:r>
              <a:rPr lang="de-DE" dirty="0" err="1" smtClean="0"/>
              <a:t>chômage</a:t>
            </a:r>
            <a:r>
              <a:rPr lang="de-DE" dirty="0" smtClean="0"/>
              <a:t> par IA</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4.5: </a:t>
            </a:r>
            <a:r>
              <a:rPr lang="fr-FR" sz="1100" dirty="0"/>
              <a:t>Si le chômage devait augmenter avec la généralisation de l’intelligence artificielle, comment pourrait-on compenser les pertes de revenus pour les humains? </a:t>
            </a:r>
            <a:r>
              <a:rPr lang="fr-FR" sz="1100" dirty="0" smtClean="0"/>
              <a:t>Voici </a:t>
            </a:r>
            <a:r>
              <a:rPr lang="fr-FR" sz="1100" dirty="0"/>
              <a:t>une série de mesures, merci de nous dire si vous pensez qu’elles pourraient être utiles ou non.</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a:t>
            </a:r>
            <a:r>
              <a:rPr lang="de-CH" sz="1100" dirty="0">
                <a:solidFill>
                  <a:schemeClr val="accent3"/>
                </a:solidFill>
              </a:rPr>
              <a:t>1</a:t>
            </a:r>
            <a:r>
              <a:rPr lang="de-CH" sz="1100" dirty="0" smtClean="0">
                <a:solidFill>
                  <a:schemeClr val="accent3"/>
                </a:solidFill>
              </a:rPr>
              <a:t>= </a:t>
            </a:r>
            <a:r>
              <a:rPr lang="de-CH" sz="1100" dirty="0" err="1">
                <a:solidFill>
                  <a:schemeClr val="accent3"/>
                </a:solidFill>
              </a:rPr>
              <a:t>pas</a:t>
            </a:r>
            <a:r>
              <a:rPr lang="de-CH" sz="1100" dirty="0">
                <a:solidFill>
                  <a:schemeClr val="accent3"/>
                </a:solidFill>
              </a:rPr>
              <a:t> </a:t>
            </a:r>
            <a:r>
              <a:rPr lang="de-CH" sz="1100" dirty="0" err="1">
                <a:solidFill>
                  <a:schemeClr val="accent3"/>
                </a:solidFill>
              </a:rPr>
              <a:t>utile</a:t>
            </a:r>
            <a:r>
              <a:rPr lang="de-CH" sz="1100" dirty="0">
                <a:solidFill>
                  <a:schemeClr val="accent3"/>
                </a:solidFill>
              </a:rPr>
              <a:t> du </a:t>
            </a:r>
            <a:r>
              <a:rPr lang="de-CH" sz="1100" dirty="0" err="1">
                <a:solidFill>
                  <a:schemeClr val="accent3"/>
                </a:solidFill>
              </a:rPr>
              <a:t>tout</a:t>
            </a:r>
            <a:r>
              <a:rPr lang="de-CH" sz="1100" dirty="0">
                <a:solidFill>
                  <a:schemeClr val="accent3"/>
                </a:solidFill>
              </a:rPr>
              <a:t>, </a:t>
            </a:r>
            <a:r>
              <a:rPr lang="de-CH" sz="1100" dirty="0" smtClean="0">
                <a:solidFill>
                  <a:schemeClr val="accent3"/>
                </a:solidFill>
              </a:rPr>
              <a:t>5= </a:t>
            </a:r>
            <a:r>
              <a:rPr lang="de-CH" sz="1100" dirty="0" err="1">
                <a:solidFill>
                  <a:schemeClr val="accent3"/>
                </a:solidFill>
              </a:rPr>
              <a:t>très</a:t>
            </a:r>
            <a:r>
              <a:rPr lang="de-CH" sz="1100" dirty="0">
                <a:solidFill>
                  <a:schemeClr val="accent3"/>
                </a:solidFill>
              </a:rPr>
              <a:t> </a:t>
            </a:r>
            <a:r>
              <a:rPr lang="de-CH" sz="1100" dirty="0" err="1">
                <a:solidFill>
                  <a:schemeClr val="accent3"/>
                </a:solidFill>
              </a:rPr>
              <a:t>utile</a:t>
            </a:r>
            <a:endParaRPr lang="de-CH" sz="1100" dirty="0">
              <a:solidFill>
                <a:schemeClr val="accent3"/>
              </a:solidFill>
            </a:endParaRPr>
          </a:p>
        </p:txBody>
      </p:sp>
      <p:graphicFrame>
        <p:nvGraphicFramePr>
          <p:cNvPr id="16" name="Inhaltsplatzhalter 9"/>
          <p:cNvGraphicFramePr>
            <a:graphicFrameLocks/>
          </p:cNvGraphicFramePr>
          <p:nvPr>
            <p:extLst>
              <p:ext uri="{D42A27DB-BD31-4B8C-83A1-F6EECF244321}">
                <p14:modId xmlns:p14="http://schemas.microsoft.com/office/powerpoint/2010/main" val="3571058317"/>
              </p:ext>
            </p:extLst>
          </p:nvPr>
        </p:nvGraphicFramePr>
        <p:xfrm>
          <a:off x="8859028" y="1850804"/>
          <a:ext cx="571007" cy="2728817"/>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640799">
                <a:tc>
                  <a:txBody>
                    <a:bodyPr/>
                    <a:lstStyle/>
                    <a:p>
                      <a:pPr algn="ctr" fontAlgn="b"/>
                      <a:r>
                        <a:rPr lang="de-DE" sz="1000" b="0" i="0" u="none" strike="noStrike" dirty="0">
                          <a:solidFill>
                            <a:schemeClr val="tx1"/>
                          </a:solidFill>
                          <a:effectLst/>
                          <a:latin typeface="+mn-lt"/>
                        </a:rPr>
                        <a:t>3.6</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640799">
                <a:tc>
                  <a:txBody>
                    <a:bodyPr/>
                    <a:lstStyle/>
                    <a:p>
                      <a:pPr algn="ctr" fontAlgn="b"/>
                      <a:r>
                        <a:rPr lang="de-DE" sz="1000" b="0" i="0" u="none" strike="noStrike">
                          <a:solidFill>
                            <a:schemeClr val="tx1"/>
                          </a:solidFill>
                          <a:effectLst/>
                          <a:latin typeface="+mn-lt"/>
                        </a:rPr>
                        <a:t>3.5</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640799">
                <a:tc>
                  <a:txBody>
                    <a:bodyPr/>
                    <a:lstStyle/>
                    <a:p>
                      <a:pPr algn="ctr" fontAlgn="b"/>
                      <a:r>
                        <a:rPr lang="de-DE" sz="1000" b="0" i="0" u="none" strike="noStrike">
                          <a:solidFill>
                            <a:schemeClr val="tx1"/>
                          </a:solidFill>
                          <a:effectLst/>
                          <a:latin typeface="+mn-lt"/>
                        </a:rPr>
                        <a:t>3.1</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640799">
                <a:tc>
                  <a:txBody>
                    <a:bodyPr/>
                    <a:lstStyle/>
                    <a:p>
                      <a:pPr algn="ctr" fontAlgn="b"/>
                      <a:r>
                        <a:rPr lang="de-DE" sz="1000" b="0" i="0" u="none" strike="noStrike" dirty="0">
                          <a:solidFill>
                            <a:schemeClr val="tx1"/>
                          </a:solidFill>
                          <a:effectLst/>
                          <a:latin typeface="+mn-lt"/>
                        </a:rPr>
                        <a:t>1.7</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smtClean="0">
                <a:latin typeface="Arial" pitchFamily="34" charset="0"/>
                <a:cs typeface="Arial" pitchFamily="34" charset="0"/>
              </a:rPr>
              <a:t>étiquetés</a:t>
            </a:r>
            <a:endParaRPr lang="de-CH" sz="1000" dirty="0">
              <a:latin typeface="Arial" pitchFamily="34" charset="0"/>
              <a:cs typeface="Arial" pitchFamily="34" charset="0"/>
            </a:endParaRPr>
          </a:p>
        </p:txBody>
      </p:sp>
    </p:spTree>
    <p:extLst>
      <p:ext uri="{BB962C8B-B14F-4D97-AF65-F5344CB8AC3E}">
        <p14:creationId xmlns:p14="http://schemas.microsoft.com/office/powerpoint/2010/main" val="186141434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Santé</a:t>
            </a:r>
            <a:endParaRPr lang="de-DE" dirty="0"/>
          </a:p>
        </p:txBody>
      </p:sp>
    </p:spTree>
    <p:extLst>
      <p:ext uri="{BB962C8B-B14F-4D97-AF65-F5344CB8AC3E}">
        <p14:creationId xmlns:p14="http://schemas.microsoft.com/office/powerpoint/2010/main" val="100876678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ChangeAspect="1"/>
          </p:cNvGraphicFramePr>
          <p:nvPr>
            <p:extLst>
              <p:ext uri="{D42A27DB-BD31-4B8C-83A1-F6EECF244321}">
                <p14:modId xmlns:p14="http://schemas.microsoft.com/office/powerpoint/2010/main" val="2956838886"/>
              </p:ext>
            </p:extLst>
          </p:nvPr>
        </p:nvGraphicFramePr>
        <p:xfrm>
          <a:off x="512204" y="1782445"/>
          <a:ext cx="7306944" cy="33337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Protection</a:t>
            </a:r>
            <a:r>
              <a:rPr lang="de-DE" dirty="0" smtClean="0"/>
              <a:t> des </a:t>
            </a:r>
            <a:r>
              <a:rPr lang="de-DE" dirty="0" err="1" smtClean="0"/>
              <a:t>données</a:t>
            </a:r>
            <a:r>
              <a:rPr lang="de-DE" dirty="0" smtClean="0"/>
              <a:t> de </a:t>
            </a:r>
            <a:r>
              <a:rPr lang="de-DE" dirty="0" err="1" smtClean="0"/>
              <a:t>santé</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5.1: </a:t>
            </a:r>
            <a:r>
              <a:rPr lang="fr-FR" sz="1100" dirty="0"/>
              <a:t>Les données et l'intelligence artificielle revêtent aussi une importance particulière dans le domaine de la santé. Avez-vous l’impression que vos données de santé sont actuellement bien </a:t>
            </a:r>
            <a:r>
              <a:rPr lang="fr-FR" sz="1100" dirty="0" smtClean="0"/>
              <a:t>protégées? </a:t>
            </a:r>
            <a:endParaRPr lang="de-DE" sz="1100" dirty="0" smtClean="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
        <p:nvSpPr>
          <p:cNvPr id="9" name="Textfeld 8"/>
          <p:cNvSpPr txBox="1"/>
          <p:nvPr/>
        </p:nvSpPr>
        <p:spPr>
          <a:xfrm>
            <a:off x="3309138" y="2016235"/>
            <a:ext cx="1374777" cy="246221"/>
          </a:xfrm>
          <a:prstGeom prst="rect">
            <a:avLst/>
          </a:prstGeom>
          <a:noFill/>
        </p:spPr>
        <p:txBody>
          <a:bodyPr wrap="square" rtlCol="0">
            <a:spAutoFit/>
          </a:bodyPr>
          <a:lstStyle/>
          <a:p>
            <a:pPr algn="ctr"/>
            <a:r>
              <a:rPr lang="fr-CH" sz="1000" b="1" dirty="0" smtClean="0"/>
              <a:t>Total [2092]</a:t>
            </a:r>
            <a:endParaRPr lang="de-CH" sz="1000" b="1" dirty="0" smtClean="0"/>
          </a:p>
        </p:txBody>
      </p:sp>
    </p:spTree>
    <p:extLst>
      <p:ext uri="{BB962C8B-B14F-4D97-AF65-F5344CB8AC3E}">
        <p14:creationId xmlns:p14="http://schemas.microsoft.com/office/powerpoint/2010/main" val="44122192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2"/>
          <p:cNvGraphicFramePr>
            <a:graphicFrameLocks/>
          </p:cNvGraphicFramePr>
          <p:nvPr>
            <p:extLst>
              <p:ext uri="{D42A27DB-BD31-4B8C-83A1-F6EECF244321}">
                <p14:modId xmlns:p14="http://schemas.microsoft.com/office/powerpoint/2010/main" val="4103344456"/>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Traitement</a:t>
            </a:r>
            <a:r>
              <a:rPr lang="de-DE" dirty="0" smtClean="0"/>
              <a:t> </a:t>
            </a:r>
            <a:r>
              <a:rPr lang="de-DE" dirty="0" err="1" smtClean="0"/>
              <a:t>confidentiel</a:t>
            </a:r>
            <a:r>
              <a:rPr lang="de-DE" dirty="0" smtClean="0"/>
              <a:t> par les </a:t>
            </a:r>
            <a:r>
              <a:rPr lang="de-DE" dirty="0" err="1" smtClean="0"/>
              <a:t>institutions</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5.2: </a:t>
            </a:r>
            <a:r>
              <a:rPr lang="fr-FR" sz="1100" dirty="0"/>
              <a:t>Avez-vous le sentiment que les institutions suivantes traitent vos données de manière confidentielle? </a:t>
            </a:r>
            <a:endParaRPr lang="fr-FR" sz="1100" dirty="0" smtClean="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a:t>
            </a:r>
            <a:r>
              <a:rPr lang="de-CH" sz="1100" dirty="0">
                <a:solidFill>
                  <a:schemeClr val="accent3"/>
                </a:solidFill>
              </a:rPr>
              <a:t>1</a:t>
            </a:r>
            <a:r>
              <a:rPr lang="de-CH" sz="1100" dirty="0" smtClean="0">
                <a:solidFill>
                  <a:schemeClr val="accent3"/>
                </a:solidFill>
              </a:rPr>
              <a:t>= </a:t>
            </a:r>
            <a:r>
              <a:rPr lang="de-CH" sz="1100" dirty="0" err="1">
                <a:solidFill>
                  <a:schemeClr val="accent3"/>
                </a:solidFill>
              </a:rPr>
              <a:t>certainement</a:t>
            </a:r>
            <a:r>
              <a:rPr lang="de-CH" sz="1100" dirty="0">
                <a:solidFill>
                  <a:schemeClr val="accent3"/>
                </a:solidFill>
              </a:rPr>
              <a:t> </a:t>
            </a:r>
            <a:r>
              <a:rPr lang="de-CH" sz="1100" dirty="0" err="1" smtClean="0">
                <a:solidFill>
                  <a:schemeClr val="accent3"/>
                </a:solidFill>
              </a:rPr>
              <a:t>pas</a:t>
            </a:r>
            <a:r>
              <a:rPr lang="de-CH" sz="1100" dirty="0" smtClean="0">
                <a:solidFill>
                  <a:schemeClr val="accent3"/>
                </a:solidFill>
              </a:rPr>
              <a:t>, 4= </a:t>
            </a:r>
            <a:r>
              <a:rPr lang="de-CH" sz="1100" dirty="0" err="1">
                <a:solidFill>
                  <a:schemeClr val="accent3"/>
                </a:solidFill>
              </a:rPr>
              <a:t>oui</a:t>
            </a:r>
            <a:r>
              <a:rPr lang="de-CH" sz="1100" dirty="0">
                <a:solidFill>
                  <a:schemeClr val="accent3"/>
                </a:solidFill>
              </a:rPr>
              <a:t>, </a:t>
            </a:r>
            <a:r>
              <a:rPr lang="de-CH" sz="1100" dirty="0" err="1">
                <a:solidFill>
                  <a:schemeClr val="accent3"/>
                </a:solidFill>
              </a:rPr>
              <a:t>bien</a:t>
            </a:r>
            <a:r>
              <a:rPr lang="de-CH" sz="1100" dirty="0">
                <a:solidFill>
                  <a:schemeClr val="accent3"/>
                </a:solidFill>
              </a:rPr>
              <a:t> </a:t>
            </a:r>
            <a:r>
              <a:rPr lang="de-CH" sz="1100" dirty="0" err="1">
                <a:solidFill>
                  <a:schemeClr val="accent3"/>
                </a:solidFill>
              </a:rPr>
              <a:t>sûr</a:t>
            </a:r>
            <a:endParaRPr lang="de-CH" sz="1100" dirty="0">
              <a:solidFill>
                <a:schemeClr val="accent3"/>
              </a:solidFill>
            </a:endParaRPr>
          </a:p>
        </p:txBody>
      </p:sp>
      <p:graphicFrame>
        <p:nvGraphicFramePr>
          <p:cNvPr id="16" name="Inhaltsplatzhalter 9"/>
          <p:cNvGraphicFramePr>
            <a:graphicFrameLocks/>
          </p:cNvGraphicFramePr>
          <p:nvPr>
            <p:extLst>
              <p:ext uri="{D42A27DB-BD31-4B8C-83A1-F6EECF244321}">
                <p14:modId xmlns:p14="http://schemas.microsoft.com/office/powerpoint/2010/main" val="2345339961"/>
              </p:ext>
            </p:extLst>
          </p:nvPr>
        </p:nvGraphicFramePr>
        <p:xfrm>
          <a:off x="8859028" y="1850804"/>
          <a:ext cx="571007" cy="2728817"/>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640799">
                <a:tc>
                  <a:txBody>
                    <a:bodyPr/>
                    <a:lstStyle/>
                    <a:p>
                      <a:pPr algn="ctr" fontAlgn="b"/>
                      <a:r>
                        <a:rPr lang="de-DE" sz="1000" b="0" i="0" u="none" strike="noStrike" dirty="0">
                          <a:solidFill>
                            <a:schemeClr val="tx1"/>
                          </a:solidFill>
                          <a:effectLst/>
                          <a:latin typeface="+mn-lt"/>
                        </a:rPr>
                        <a:t>3.2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640799">
                <a:tc>
                  <a:txBody>
                    <a:bodyPr/>
                    <a:lstStyle/>
                    <a:p>
                      <a:pPr algn="ctr" fontAlgn="b"/>
                      <a:r>
                        <a:rPr lang="de-DE" sz="1000" b="0" i="0" u="none" strike="noStrike">
                          <a:solidFill>
                            <a:schemeClr val="tx1"/>
                          </a:solidFill>
                          <a:effectLst/>
                          <a:latin typeface="+mn-lt"/>
                        </a:rPr>
                        <a:t>2.8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640799">
                <a:tc>
                  <a:txBody>
                    <a:bodyPr/>
                    <a:lstStyle/>
                    <a:p>
                      <a:pPr algn="ctr" fontAlgn="b"/>
                      <a:r>
                        <a:rPr lang="de-DE" sz="1000" b="0" i="0" u="none" strike="noStrike">
                          <a:solidFill>
                            <a:schemeClr val="tx1"/>
                          </a:solidFill>
                          <a:effectLst/>
                          <a:latin typeface="+mn-lt"/>
                        </a:rPr>
                        <a:t>2.7</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640799">
                <a:tc>
                  <a:txBody>
                    <a:bodyPr/>
                    <a:lstStyle/>
                    <a:p>
                      <a:pPr algn="ctr" fontAlgn="b"/>
                      <a:r>
                        <a:rPr lang="de-DE" sz="1000" b="0" i="0" u="none" strike="noStrike" dirty="0">
                          <a:solidFill>
                            <a:schemeClr val="tx1"/>
                          </a:solidFill>
                          <a:effectLst/>
                          <a:latin typeface="+mn-lt"/>
                        </a:rPr>
                        <a:t>1.5</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smtClean="0">
                <a:latin typeface="Arial" pitchFamily="34" charset="0"/>
                <a:cs typeface="Arial" pitchFamily="34" charset="0"/>
              </a:rPr>
              <a:t>étiquetés</a:t>
            </a:r>
            <a:endParaRPr lang="de-CH" sz="1000" dirty="0" smtClean="0">
              <a:latin typeface="Arial" pitchFamily="34" charset="0"/>
              <a:cs typeface="Arial" pitchFamily="34" charset="0"/>
            </a:endParaRPr>
          </a:p>
        </p:txBody>
      </p:sp>
    </p:spTree>
    <p:extLst>
      <p:ext uri="{BB962C8B-B14F-4D97-AF65-F5344CB8AC3E}">
        <p14:creationId xmlns:p14="http://schemas.microsoft.com/office/powerpoint/2010/main" val="129019244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170133"/>
            <a:ext cx="9658800" cy="861774"/>
          </a:xfrm>
        </p:spPr>
        <p:txBody>
          <a:bodyPr/>
          <a:lstStyle/>
          <a:p>
            <a:r>
              <a:rPr lang="de-DE" dirty="0" smtClean="0"/>
              <a:t>Plus de </a:t>
            </a:r>
            <a:r>
              <a:rPr lang="de-DE" dirty="0" err="1" smtClean="0"/>
              <a:t>transparence</a:t>
            </a:r>
            <a:r>
              <a:rPr lang="de-DE" dirty="0" smtClean="0"/>
              <a:t> des </a:t>
            </a:r>
            <a:r>
              <a:rPr lang="de-DE" dirty="0" err="1" smtClean="0"/>
              <a:t>données</a:t>
            </a:r>
            <a:r>
              <a:rPr lang="de-DE" dirty="0" smtClean="0"/>
              <a:t> de </a:t>
            </a:r>
            <a:r>
              <a:rPr lang="de-DE" dirty="0" err="1" smtClean="0"/>
              <a:t>santé</a:t>
            </a:r>
            <a:r>
              <a:rPr lang="de-DE" dirty="0" smtClean="0"/>
              <a:t> </a:t>
            </a:r>
            <a:r>
              <a:rPr lang="de-DE" dirty="0" err="1" smtClean="0"/>
              <a:t>pour</a:t>
            </a:r>
            <a:r>
              <a:rPr lang="de-DE" dirty="0" smtClean="0"/>
              <a:t> </a:t>
            </a:r>
            <a:r>
              <a:rPr lang="de-DE" dirty="0" err="1" smtClean="0"/>
              <a:t>une</a:t>
            </a:r>
            <a:r>
              <a:rPr lang="de-DE" dirty="0" smtClean="0"/>
              <a:t> </a:t>
            </a:r>
            <a:r>
              <a:rPr lang="de-DE" dirty="0" err="1" smtClean="0"/>
              <a:t>meilleure</a:t>
            </a:r>
            <a:r>
              <a:rPr lang="de-DE" dirty="0" smtClean="0"/>
              <a:t> </a:t>
            </a:r>
            <a:r>
              <a:rPr lang="de-DE" dirty="0" err="1" smtClean="0"/>
              <a:t>qualité</a:t>
            </a:r>
            <a:r>
              <a:rPr lang="de-DE" dirty="0" smtClean="0"/>
              <a:t> de </a:t>
            </a:r>
            <a:r>
              <a:rPr lang="de-DE" dirty="0" err="1" smtClean="0"/>
              <a:t>soin</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5.3: </a:t>
            </a:r>
            <a:r>
              <a:rPr lang="fr-FR" sz="1100" dirty="0"/>
              <a:t>Etes-vous prêt à plus de transparence avec vos données de santé, à les partager avec tous les acteurs de la santé (médecins, caisses maladie, administration publique) si cela devait vous donner accès à une meilleure qualité de soin? </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1= non</a:t>
            </a:r>
            <a:r>
              <a:rPr lang="de-CH" sz="1100" dirty="0">
                <a:solidFill>
                  <a:schemeClr val="accent3"/>
                </a:solidFill>
              </a:rPr>
              <a:t>, en </a:t>
            </a:r>
            <a:r>
              <a:rPr lang="de-CH" sz="1100" dirty="0" err="1">
                <a:solidFill>
                  <a:schemeClr val="accent3"/>
                </a:solidFill>
              </a:rPr>
              <a:t>aucun</a:t>
            </a:r>
            <a:r>
              <a:rPr lang="de-CH" sz="1100" dirty="0">
                <a:solidFill>
                  <a:schemeClr val="accent3"/>
                </a:solidFill>
              </a:rPr>
              <a:t> </a:t>
            </a:r>
            <a:r>
              <a:rPr lang="de-CH" sz="1100" dirty="0" err="1">
                <a:solidFill>
                  <a:schemeClr val="accent3"/>
                </a:solidFill>
              </a:rPr>
              <a:t>cas</a:t>
            </a:r>
            <a:r>
              <a:rPr lang="de-CH" sz="1100" dirty="0">
                <a:solidFill>
                  <a:schemeClr val="accent3"/>
                </a:solidFill>
              </a:rPr>
              <a:t>, </a:t>
            </a:r>
            <a:r>
              <a:rPr lang="de-CH" sz="1100" dirty="0" smtClean="0">
                <a:solidFill>
                  <a:schemeClr val="accent3"/>
                </a:solidFill>
              </a:rPr>
              <a:t>4= </a:t>
            </a:r>
            <a:r>
              <a:rPr lang="de-CH" sz="1100" dirty="0" err="1" smtClean="0">
                <a:solidFill>
                  <a:schemeClr val="accent3"/>
                </a:solidFill>
              </a:rPr>
              <a:t>oui</a:t>
            </a:r>
            <a:r>
              <a:rPr lang="de-CH" sz="1100" dirty="0">
                <a:solidFill>
                  <a:schemeClr val="accent3"/>
                </a:solidFill>
              </a:rPr>
              <a:t>, </a:t>
            </a:r>
            <a:r>
              <a:rPr lang="de-CH" sz="1100" dirty="0" err="1">
                <a:solidFill>
                  <a:schemeClr val="accent3"/>
                </a:solidFill>
              </a:rPr>
              <a:t>bien</a:t>
            </a:r>
            <a:r>
              <a:rPr lang="de-CH" sz="1100" dirty="0">
                <a:solidFill>
                  <a:schemeClr val="accent3"/>
                </a:solidFill>
              </a:rPr>
              <a:t> </a:t>
            </a:r>
            <a:r>
              <a:rPr lang="de-CH" sz="1100" dirty="0" err="1">
                <a:solidFill>
                  <a:schemeClr val="accent3"/>
                </a:solidFill>
              </a:rPr>
              <a:t>sûr</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3576598651"/>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
        <p:nvSpPr>
          <p:cNvPr id="18" name="Textfeld 17"/>
          <p:cNvSpPr txBox="1"/>
          <p:nvPr/>
        </p:nvSpPr>
        <p:spPr>
          <a:xfrm>
            <a:off x="417195" y="5176444"/>
            <a:ext cx="9752453" cy="307777"/>
          </a:xfrm>
          <a:prstGeom prst="rect">
            <a:avLst/>
          </a:prstGeom>
          <a:noFill/>
        </p:spPr>
        <p:txBody>
          <a:bodyPr wrap="square" tIns="0" bIns="0" rtlCol="0" anchor="b">
            <a:spAutoFit/>
          </a:bodyPr>
          <a:lstStyle/>
          <a:p>
            <a:r>
              <a:rPr lang="de-CH" sz="1000" dirty="0">
                <a:latin typeface="Arial" pitchFamily="34" charset="0"/>
                <a:cs typeface="Arial" pitchFamily="34" charset="0"/>
              </a:rPr>
              <a:t>Base: n=[ </a:t>
            </a:r>
            <a:r>
              <a:rPr lang="de-CH" sz="1000" dirty="0" smtClean="0">
                <a:latin typeface="Arial" pitchFamily="34" charset="0"/>
                <a:cs typeface="Arial" pitchFamily="34" charset="0"/>
              </a:rPr>
              <a:t>] </a:t>
            </a:r>
          </a:p>
          <a:p>
            <a:r>
              <a:rPr lang="de-CH" sz="1000" dirty="0" smtClean="0">
                <a:latin typeface="Arial" pitchFamily="34" charset="0"/>
                <a:cs typeface="Arial" pitchFamily="34" charset="0"/>
              </a:rPr>
              <a:t>Les </a:t>
            </a:r>
            <a:r>
              <a:rPr lang="de-CH" sz="1000" dirty="0" err="1">
                <a:latin typeface="Arial" pitchFamily="34" charset="0"/>
                <a:cs typeface="Arial" pitchFamily="34" charset="0"/>
              </a:rPr>
              <a:t>lettres</a:t>
            </a:r>
            <a:r>
              <a:rPr lang="de-CH" sz="1000" dirty="0">
                <a:latin typeface="Arial" pitchFamily="34" charset="0"/>
                <a:cs typeface="Arial" pitchFamily="34" charset="0"/>
              </a:rPr>
              <a:t> </a:t>
            </a:r>
            <a:r>
              <a:rPr lang="de-CH" sz="1000" dirty="0" err="1">
                <a:latin typeface="Arial" pitchFamily="34" charset="0"/>
                <a:cs typeface="Arial" pitchFamily="34" charset="0"/>
              </a:rPr>
              <a:t>après</a:t>
            </a:r>
            <a:r>
              <a:rPr lang="de-CH" sz="1000" dirty="0">
                <a:latin typeface="Arial" pitchFamily="34" charset="0"/>
                <a:cs typeface="Arial" pitchFamily="34" charset="0"/>
              </a:rPr>
              <a:t> la </a:t>
            </a:r>
            <a:r>
              <a:rPr lang="de-CH" sz="1000" dirty="0" err="1">
                <a:latin typeface="Arial" pitchFamily="34" charset="0"/>
                <a:cs typeface="Arial" pitchFamily="34" charset="0"/>
              </a:rPr>
              <a:t>moyenne</a:t>
            </a:r>
            <a:r>
              <a:rPr lang="de-CH" sz="1000" dirty="0">
                <a:latin typeface="Arial" pitchFamily="34" charset="0"/>
                <a:cs typeface="Arial" pitchFamily="34" charset="0"/>
              </a:rPr>
              <a:t> </a:t>
            </a:r>
            <a:r>
              <a:rPr lang="de-CH" sz="1000" dirty="0" err="1">
                <a:latin typeface="Arial" pitchFamily="34" charset="0"/>
                <a:cs typeface="Arial" pitchFamily="34" charset="0"/>
              </a:rPr>
              <a:t>signifient</a:t>
            </a:r>
            <a:r>
              <a:rPr lang="de-CH" sz="1000" dirty="0">
                <a:latin typeface="Arial" pitchFamily="34" charset="0"/>
                <a:cs typeface="Arial" pitchFamily="34" charset="0"/>
              </a:rPr>
              <a:t> </a:t>
            </a:r>
            <a:r>
              <a:rPr lang="de-CH" sz="1000" dirty="0" err="1">
                <a:latin typeface="Arial" pitchFamily="34" charset="0"/>
                <a:cs typeface="Arial" pitchFamily="34" charset="0"/>
              </a:rPr>
              <a:t>une</a:t>
            </a:r>
            <a:r>
              <a:rPr lang="de-CH" sz="1000" dirty="0">
                <a:latin typeface="Arial" pitchFamily="34" charset="0"/>
                <a:cs typeface="Arial" pitchFamily="34" charset="0"/>
              </a:rPr>
              <a:t> </a:t>
            </a:r>
            <a:r>
              <a:rPr lang="de-CH" sz="1000" dirty="0" err="1">
                <a:latin typeface="Arial" pitchFamily="34" charset="0"/>
                <a:cs typeface="Arial" pitchFamily="34" charset="0"/>
              </a:rPr>
              <a:t>différence</a:t>
            </a:r>
            <a:r>
              <a:rPr lang="de-CH" sz="1000" dirty="0">
                <a:latin typeface="Arial" pitchFamily="34" charset="0"/>
                <a:cs typeface="Arial" pitchFamily="34" charset="0"/>
              </a:rPr>
              <a:t> </a:t>
            </a:r>
            <a:r>
              <a:rPr lang="de-CH" sz="1000" dirty="0" err="1">
                <a:latin typeface="Arial" pitchFamily="34" charset="0"/>
                <a:cs typeface="Arial" pitchFamily="34" charset="0"/>
              </a:rPr>
              <a:t>significative</a:t>
            </a:r>
            <a:r>
              <a:rPr lang="de-CH" sz="1000" dirty="0">
                <a:latin typeface="Arial" pitchFamily="34" charset="0"/>
                <a:cs typeface="Arial" pitchFamily="34" charset="0"/>
              </a:rPr>
              <a:t> (</a:t>
            </a:r>
            <a:r>
              <a:rPr lang="de-CH" sz="1000" dirty="0" err="1">
                <a:latin typeface="Arial" pitchFamily="34" charset="0"/>
                <a:cs typeface="Arial" pitchFamily="34" charset="0"/>
              </a:rPr>
              <a:t>niveau</a:t>
            </a:r>
            <a:r>
              <a:rPr lang="de-CH" sz="1000" dirty="0">
                <a:latin typeface="Arial" pitchFamily="34" charset="0"/>
                <a:cs typeface="Arial" pitchFamily="34" charset="0"/>
              </a:rPr>
              <a:t> 95%) en </a:t>
            </a:r>
            <a:r>
              <a:rPr lang="de-CH" sz="1000" dirty="0" err="1">
                <a:latin typeface="Arial" pitchFamily="34" charset="0"/>
                <a:cs typeface="Arial" pitchFamily="34" charset="0"/>
              </a:rPr>
              <a:t>comparaison</a:t>
            </a:r>
            <a:r>
              <a:rPr lang="de-CH" sz="1000" dirty="0">
                <a:latin typeface="Arial" pitchFamily="34" charset="0"/>
                <a:cs typeface="Arial" pitchFamily="34" charset="0"/>
              </a:rPr>
              <a:t> </a:t>
            </a:r>
            <a:r>
              <a:rPr lang="de-CH" sz="1000" dirty="0" err="1">
                <a:latin typeface="Arial" pitchFamily="34" charset="0"/>
                <a:cs typeface="Arial" pitchFamily="34" charset="0"/>
              </a:rPr>
              <a:t>avec</a:t>
            </a:r>
            <a:r>
              <a:rPr lang="de-CH" sz="1000" dirty="0">
                <a:latin typeface="Arial" pitchFamily="34" charset="0"/>
                <a:cs typeface="Arial" pitchFamily="34" charset="0"/>
              </a:rPr>
              <a:t> les </a:t>
            </a:r>
            <a:r>
              <a:rPr lang="de-CH" sz="1000" dirty="0" err="1">
                <a:latin typeface="Arial" pitchFamily="34" charset="0"/>
                <a:cs typeface="Arial" pitchFamily="34" charset="0"/>
              </a:rPr>
              <a:t>segments</a:t>
            </a:r>
            <a:r>
              <a:rPr lang="de-CH" sz="1000" dirty="0">
                <a:latin typeface="Arial" pitchFamily="34" charset="0"/>
                <a:cs typeface="Arial" pitchFamily="34" charset="0"/>
              </a:rPr>
              <a:t>, </a:t>
            </a:r>
            <a:r>
              <a:rPr lang="de-CH" sz="1000" dirty="0" err="1">
                <a:latin typeface="Arial" pitchFamily="34" charset="0"/>
                <a:cs typeface="Arial" pitchFamily="34" charset="0"/>
              </a:rPr>
              <a:t>qui</a:t>
            </a:r>
            <a:r>
              <a:rPr lang="de-CH" sz="1000" dirty="0">
                <a:latin typeface="Arial" pitchFamily="34" charset="0"/>
                <a:cs typeface="Arial" pitchFamily="34" charset="0"/>
              </a:rPr>
              <a:t>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représentés</a:t>
            </a:r>
            <a:r>
              <a:rPr lang="de-CH" sz="1000" dirty="0">
                <a:latin typeface="Arial" pitchFamily="34" charset="0"/>
                <a:cs typeface="Arial" pitchFamily="34" charset="0"/>
              </a:rPr>
              <a:t> par les </a:t>
            </a:r>
            <a:r>
              <a:rPr lang="de-CH" sz="1000" dirty="0" err="1">
                <a:latin typeface="Arial" pitchFamily="34" charset="0"/>
                <a:cs typeface="Arial" pitchFamily="34" charset="0"/>
              </a:rPr>
              <a:t>lettres</a:t>
            </a:r>
            <a:endParaRPr lang="de-CH" sz="1000" dirty="0">
              <a:latin typeface="Arial" pitchFamily="34" charset="0"/>
              <a:cs typeface="Arial" pitchFamily="34" charset="0"/>
            </a:endParaRPr>
          </a:p>
        </p:txBody>
      </p:sp>
      <p:graphicFrame>
        <p:nvGraphicFramePr>
          <p:cNvPr id="10" name="Inhaltsplatzhalter 9"/>
          <p:cNvGraphicFramePr>
            <a:graphicFrameLocks/>
          </p:cNvGraphicFramePr>
          <p:nvPr>
            <p:extLst>
              <p:ext uri="{D42A27DB-BD31-4B8C-83A1-F6EECF244321}">
                <p14:modId xmlns:p14="http://schemas.microsoft.com/office/powerpoint/2010/main" val="4149671981"/>
              </p:ext>
            </p:extLst>
          </p:nvPr>
        </p:nvGraphicFramePr>
        <p:xfrm>
          <a:off x="8859028" y="1850804"/>
          <a:ext cx="571007" cy="2721195"/>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425929">
                <a:tc>
                  <a:txBody>
                    <a:bodyPr/>
                    <a:lstStyle/>
                    <a:p>
                      <a:pPr algn="ctr" fontAlgn="b"/>
                      <a:r>
                        <a:rPr lang="de-DE" sz="1000" b="0" i="0" u="none" strike="noStrike" dirty="0">
                          <a:solidFill>
                            <a:schemeClr val="tx1"/>
                          </a:solidFill>
                          <a:effectLst/>
                          <a:latin typeface="+mn-lt"/>
                        </a:rPr>
                        <a:t>2.6</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endParaRPr lang="de-DE" sz="1000" b="0" i="0" u="none" strike="noStrike">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2.7 B</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2.5</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2.6</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a:solidFill>
                            <a:schemeClr val="tx1"/>
                          </a:solidFill>
                          <a:effectLst/>
                          <a:latin typeface="+mn-lt"/>
                        </a:rPr>
                        <a:t>2.6</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4561617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DE" dirty="0" err="1" smtClean="0"/>
              <a:t>Confier</a:t>
            </a:r>
            <a:r>
              <a:rPr lang="de-DE" dirty="0" smtClean="0"/>
              <a:t> </a:t>
            </a:r>
            <a:r>
              <a:rPr lang="de-DE" dirty="0" err="1" smtClean="0"/>
              <a:t>l‘ADN</a:t>
            </a:r>
            <a:r>
              <a:rPr lang="de-DE" dirty="0" smtClean="0"/>
              <a:t> </a:t>
            </a:r>
            <a:r>
              <a:rPr lang="de-DE" dirty="0" err="1" smtClean="0"/>
              <a:t>pour</a:t>
            </a:r>
            <a:r>
              <a:rPr lang="de-DE" dirty="0" smtClean="0"/>
              <a:t> la </a:t>
            </a:r>
            <a:r>
              <a:rPr lang="de-DE" dirty="0" err="1" smtClean="0"/>
              <a:t>prévention</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5.4: </a:t>
            </a:r>
            <a:r>
              <a:rPr lang="fr-FR" sz="1100" dirty="0"/>
              <a:t>Un pas de plus: seriez-vous prêt à confier votre ADN si cela pouvait permettre </a:t>
            </a:r>
            <a:r>
              <a:rPr lang="fr-FR" sz="1100" u="sng" dirty="0"/>
              <a:t>en plus</a:t>
            </a:r>
            <a:r>
              <a:rPr lang="fr-FR" sz="1100" dirty="0"/>
              <a:t> de prévenir des maladies génétiques comme les cancers, le diabète, etc.? </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échelonnée</a:t>
            </a:r>
            <a:r>
              <a:rPr lang="de-CH" sz="1100" dirty="0">
                <a:solidFill>
                  <a:schemeClr val="accent3"/>
                </a:solidFill>
              </a:rPr>
              <a:t>: 1= non, en </a:t>
            </a:r>
            <a:r>
              <a:rPr lang="de-CH" sz="1100" dirty="0" err="1">
                <a:solidFill>
                  <a:schemeClr val="accent3"/>
                </a:solidFill>
              </a:rPr>
              <a:t>aucun</a:t>
            </a:r>
            <a:r>
              <a:rPr lang="de-CH" sz="1100" dirty="0">
                <a:solidFill>
                  <a:schemeClr val="accent3"/>
                </a:solidFill>
              </a:rPr>
              <a:t> </a:t>
            </a:r>
            <a:r>
              <a:rPr lang="de-CH" sz="1100" dirty="0" err="1">
                <a:solidFill>
                  <a:schemeClr val="accent3"/>
                </a:solidFill>
              </a:rPr>
              <a:t>cas</a:t>
            </a:r>
            <a:r>
              <a:rPr lang="de-CH" sz="1100" dirty="0">
                <a:solidFill>
                  <a:schemeClr val="accent3"/>
                </a:solidFill>
              </a:rPr>
              <a:t>, 4= </a:t>
            </a:r>
            <a:r>
              <a:rPr lang="de-CH" sz="1100" dirty="0" err="1">
                <a:solidFill>
                  <a:schemeClr val="accent3"/>
                </a:solidFill>
              </a:rPr>
              <a:t>oui</a:t>
            </a:r>
            <a:r>
              <a:rPr lang="de-CH" sz="1100" dirty="0">
                <a:solidFill>
                  <a:schemeClr val="accent3"/>
                </a:solidFill>
              </a:rPr>
              <a:t>, </a:t>
            </a:r>
            <a:r>
              <a:rPr lang="de-CH" sz="1100" dirty="0" err="1">
                <a:solidFill>
                  <a:schemeClr val="accent3"/>
                </a:solidFill>
              </a:rPr>
              <a:t>bien</a:t>
            </a:r>
            <a:r>
              <a:rPr lang="de-CH" sz="1100" dirty="0">
                <a:solidFill>
                  <a:schemeClr val="accent3"/>
                </a:solidFill>
              </a:rPr>
              <a:t> </a:t>
            </a:r>
            <a:r>
              <a:rPr lang="de-CH" sz="1100" dirty="0" err="1">
                <a:solidFill>
                  <a:schemeClr val="accent3"/>
                </a:solidFill>
              </a:rPr>
              <a:t>sûr</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3566137586"/>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
        <p:nvSpPr>
          <p:cNvPr id="18" name="Textfeld 17"/>
          <p:cNvSpPr txBox="1"/>
          <p:nvPr/>
        </p:nvSpPr>
        <p:spPr>
          <a:xfrm>
            <a:off x="417195" y="5176444"/>
            <a:ext cx="9752453" cy="307777"/>
          </a:xfrm>
          <a:prstGeom prst="rect">
            <a:avLst/>
          </a:prstGeom>
          <a:noFill/>
        </p:spPr>
        <p:txBody>
          <a:bodyPr wrap="square" tIns="0" bIns="0" rtlCol="0" anchor="b">
            <a:spAutoFit/>
          </a:bodyPr>
          <a:lstStyle/>
          <a:p>
            <a:r>
              <a:rPr lang="de-CH" sz="1000" dirty="0">
                <a:latin typeface="Arial" pitchFamily="34" charset="0"/>
                <a:cs typeface="Arial" pitchFamily="34" charset="0"/>
              </a:rPr>
              <a:t>Base: n</a:t>
            </a:r>
            <a:r>
              <a:rPr lang="de-CH" sz="1000" dirty="0" smtClean="0">
                <a:latin typeface="Arial" pitchFamily="34" charset="0"/>
                <a:cs typeface="Arial" pitchFamily="34" charset="0"/>
              </a:rPr>
              <a:t>=[ ]</a:t>
            </a:r>
          </a:p>
          <a:p>
            <a:r>
              <a:rPr lang="de-CH" sz="1000" dirty="0" smtClean="0">
                <a:latin typeface="Arial" pitchFamily="34" charset="0"/>
                <a:cs typeface="Arial" pitchFamily="34" charset="0"/>
              </a:rPr>
              <a:t>Les </a:t>
            </a:r>
            <a:r>
              <a:rPr lang="de-CH" sz="1000" dirty="0" err="1" smtClean="0">
                <a:latin typeface="Arial" pitchFamily="34" charset="0"/>
                <a:cs typeface="Arial" pitchFamily="34" charset="0"/>
              </a:rPr>
              <a:t>lettres</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après</a:t>
            </a:r>
            <a:r>
              <a:rPr lang="de-CH" sz="1000" dirty="0" smtClean="0">
                <a:latin typeface="Arial" pitchFamily="34" charset="0"/>
                <a:cs typeface="Arial" pitchFamily="34" charset="0"/>
              </a:rPr>
              <a:t> la </a:t>
            </a:r>
            <a:r>
              <a:rPr lang="de-CH" sz="1000" dirty="0" err="1" smtClean="0">
                <a:latin typeface="Arial" pitchFamily="34" charset="0"/>
                <a:cs typeface="Arial" pitchFamily="34" charset="0"/>
              </a:rPr>
              <a:t>moyenne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signifient</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une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différence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significative</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niveau</a:t>
            </a:r>
            <a:r>
              <a:rPr lang="de-CH" sz="1000" dirty="0" smtClean="0">
                <a:latin typeface="Arial" pitchFamily="34" charset="0"/>
                <a:cs typeface="Arial" pitchFamily="34" charset="0"/>
              </a:rPr>
              <a:t> 95%) en </a:t>
            </a:r>
            <a:r>
              <a:rPr lang="de-CH" sz="1000" dirty="0" err="1" smtClean="0">
                <a:latin typeface="Arial" pitchFamily="34" charset="0"/>
                <a:cs typeface="Arial" pitchFamily="34" charset="0"/>
              </a:rPr>
              <a:t>comparaison</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avec</a:t>
            </a:r>
            <a:r>
              <a:rPr lang="de-CH" sz="1000" dirty="0" smtClean="0">
                <a:latin typeface="Arial" pitchFamily="34" charset="0"/>
                <a:cs typeface="Arial" pitchFamily="34" charset="0"/>
              </a:rPr>
              <a:t> les </a:t>
            </a:r>
            <a:r>
              <a:rPr lang="de-CH" sz="1000" dirty="0" err="1" smtClean="0">
                <a:latin typeface="Arial" pitchFamily="34" charset="0"/>
                <a:cs typeface="Arial" pitchFamily="34" charset="0"/>
              </a:rPr>
              <a:t>segments</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qui</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sont</a:t>
            </a:r>
            <a:r>
              <a:rPr lang="de-CH" sz="1000" dirty="0" smtClean="0">
                <a:latin typeface="Arial" pitchFamily="34" charset="0"/>
                <a:cs typeface="Arial" pitchFamily="34" charset="0"/>
              </a:rPr>
              <a:t> </a:t>
            </a:r>
            <a:r>
              <a:rPr lang="de-CH" sz="1000" dirty="0" err="1" smtClean="0">
                <a:latin typeface="Arial" pitchFamily="34" charset="0"/>
                <a:cs typeface="Arial" pitchFamily="34" charset="0"/>
              </a:rPr>
              <a:t>représentés</a:t>
            </a:r>
            <a:r>
              <a:rPr lang="de-CH" sz="1000" dirty="0" smtClean="0">
                <a:latin typeface="Arial" pitchFamily="34" charset="0"/>
                <a:cs typeface="Arial" pitchFamily="34" charset="0"/>
              </a:rPr>
              <a:t> par les </a:t>
            </a:r>
            <a:r>
              <a:rPr lang="de-CH" sz="1000" dirty="0" err="1" smtClean="0">
                <a:latin typeface="Arial" pitchFamily="34" charset="0"/>
                <a:cs typeface="Arial" pitchFamily="34" charset="0"/>
              </a:rPr>
              <a:t>lettres</a:t>
            </a:r>
            <a:endParaRPr lang="de-CH" sz="1000" dirty="0">
              <a:latin typeface="Arial" pitchFamily="34" charset="0"/>
              <a:cs typeface="Arial" pitchFamily="34" charset="0"/>
            </a:endParaRPr>
          </a:p>
        </p:txBody>
      </p:sp>
      <p:graphicFrame>
        <p:nvGraphicFramePr>
          <p:cNvPr id="10" name="Inhaltsplatzhalter 9"/>
          <p:cNvGraphicFramePr>
            <a:graphicFrameLocks/>
          </p:cNvGraphicFramePr>
          <p:nvPr>
            <p:extLst>
              <p:ext uri="{D42A27DB-BD31-4B8C-83A1-F6EECF244321}">
                <p14:modId xmlns:p14="http://schemas.microsoft.com/office/powerpoint/2010/main" val="1869068117"/>
              </p:ext>
            </p:extLst>
          </p:nvPr>
        </p:nvGraphicFramePr>
        <p:xfrm>
          <a:off x="8859028" y="1850804"/>
          <a:ext cx="571007" cy="2721195"/>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425929">
                <a:tc>
                  <a:txBody>
                    <a:bodyPr/>
                    <a:lstStyle/>
                    <a:p>
                      <a:pPr algn="ctr" fontAlgn="b"/>
                      <a:r>
                        <a:rPr lang="de-DE" sz="1000" b="0" i="0" u="none" strike="noStrike" dirty="0">
                          <a:solidFill>
                            <a:schemeClr val="tx1"/>
                          </a:solidFill>
                          <a:effectLst/>
                          <a:latin typeface="+mn-lt"/>
                        </a:rPr>
                        <a:t>2.8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endParaRPr lang="de-DE" sz="1000" b="0" i="0" u="none" strike="noStrike">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2.8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2.9</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3.1 AB</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a:solidFill>
                            <a:schemeClr val="tx1"/>
                          </a:solidFill>
                          <a:effectLst/>
                          <a:latin typeface="+mn-lt"/>
                        </a:rPr>
                        <a:t>2.8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368621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Management Summary</a:t>
            </a:r>
          </a:p>
        </p:txBody>
      </p:sp>
      <p:cxnSp>
        <p:nvCxnSpPr>
          <p:cNvPr id="3" name="Gerade Verbindung 2"/>
          <p:cNvCxnSpPr/>
          <p:nvPr/>
        </p:nvCxnSpPr>
        <p:spPr>
          <a:xfrm>
            <a:off x="523407" y="1279526"/>
            <a:ext cx="96450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ext uri="{D42A27DB-BD31-4B8C-83A1-F6EECF244321}">
                <p14:modId xmlns:p14="http://schemas.microsoft.com/office/powerpoint/2010/main" val="4269185113"/>
              </p:ext>
            </p:extLst>
          </p:nvPr>
        </p:nvGraphicFramePr>
        <p:xfrm>
          <a:off x="517060" y="1626444"/>
          <a:ext cx="9653349" cy="3364629"/>
        </p:xfrm>
        <a:graphic>
          <a:graphicData uri="http://schemas.openxmlformats.org/drawingml/2006/table">
            <a:tbl>
              <a:tblPr firstRow="1" bandRow="1">
                <a:tableStyleId>{2D5ABB26-0587-4C30-8999-92F81FD0307C}</a:tableStyleId>
              </a:tblPr>
              <a:tblGrid>
                <a:gridCol w="96533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tblGrid>
              <a:tr h="351213">
                <a:tc>
                  <a:txBody>
                    <a:bodyPr/>
                    <a:lstStyle/>
                    <a:p>
                      <a:r>
                        <a:rPr lang="de-CH" sz="1200" b="1" dirty="0">
                          <a:solidFill>
                            <a:schemeClr val="bg1">
                              <a:lumMod val="50000"/>
                            </a:schemeClr>
                          </a:solidFill>
                        </a:rPr>
                        <a:t>Etat des connaissances (1)</a:t>
                      </a:r>
                    </a:p>
                  </a:txBody>
                  <a:tcPr marL="77957" marR="0" marT="0" marB="0" anchor="ctr">
                    <a:lnT w="28575"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0134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Le terme «Big Data» dit quelque chose à 43% de la population. Il signifie un peu plus pour les hommes que pour les femmes et un peu plus pour les jeunes que pour leurs aînés. Les personnes qui résident en ville ou dans une agglomération peuvent plus s’imaginer quelque chose sous le terme Big Data que celles résidant à la campagne. Toutefois, le facteur déterminant est la formation: parmi ceux qui ont une éducation supérieure, 60% sont familiers avec le terme Big Data alors qu’ils sont 35% parmi les personnes ayant un bagage scolaire inférieur. Le terme Big Data est associé à des volumes de données massifs, l’informatique et à Internet, à la collecte de données, mais aussi à </a:t>
                      </a:r>
                      <a:r>
                        <a:rPr lang="de-CH" sz="1200" baseline="0" dirty="0" smtClean="0">
                          <a:solidFill>
                            <a:schemeClr val="tx1"/>
                          </a:solidFill>
                        </a:rPr>
                        <a:t>la </a:t>
                      </a:r>
                      <a:r>
                        <a:rPr lang="de-CH" sz="1200" baseline="0" dirty="0">
                          <a:solidFill>
                            <a:schemeClr val="tx1"/>
                          </a:solidFill>
                        </a:rPr>
                        <a:t>surveillance et </a:t>
                      </a:r>
                      <a:r>
                        <a:rPr lang="de-CH" sz="1200" baseline="0" dirty="0" smtClean="0">
                          <a:solidFill>
                            <a:schemeClr val="tx1"/>
                          </a:solidFill>
                        </a:rPr>
                        <a:t>au </a:t>
                      </a:r>
                      <a:r>
                        <a:rPr lang="de-CH" sz="1200" baseline="0" dirty="0">
                          <a:solidFill>
                            <a:schemeClr val="tx1"/>
                          </a:solidFill>
                        </a:rPr>
                        <a:t>contrôle.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89% ont déjà entendu l’expression «intelligence artificielle». Ici aussi, ce sont les hommes, les jeunes et les personnes à haut niveau d’éducation qui connaissent le plus l’expression. Lorsqu’ils entendent le terme d’intelligence artificielle, 44% des Suisses pensent à des robots. Si on leur dit intelligence artificielle, près d’une personne sur cinq pense à des machines auto-apprenantes.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Par contre, les opinions sont partagées quant à savoir si l’intelligence artificielle (IA) représente plutôt une chance ou alors une menace. Une personne sur cinq considère l’IA plutôt comme une chance et une sur cinq plutôt comme une menace.  Trois cinquièmes se situent au centre et considèrent l’IA à la fois comme une chance et comme une menace. Pour la Suisse italophone, l’intelligence artificielle est particulièrement positive. Un quart des répondants la voit comme une chance. </a:t>
                      </a:r>
                    </a:p>
                  </a:txBody>
                  <a:tcPr marL="77957" marR="0"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Tree>
    <p:extLst>
      <p:ext uri="{BB962C8B-B14F-4D97-AF65-F5344CB8AC3E}">
        <p14:creationId xmlns:p14="http://schemas.microsoft.com/office/powerpoint/2010/main" val="361649939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Utilisation</a:t>
            </a:r>
            <a:r>
              <a:rPr lang="de-CH" dirty="0" smtClean="0"/>
              <a:t> </a:t>
            </a:r>
            <a:r>
              <a:rPr lang="de-CH" dirty="0" err="1" smtClean="0"/>
              <a:t>d’IA</a:t>
            </a:r>
            <a:r>
              <a:rPr lang="de-CH" dirty="0" smtClean="0"/>
              <a:t> </a:t>
            </a:r>
            <a:r>
              <a:rPr lang="de-CH" dirty="0" err="1" smtClean="0"/>
              <a:t>pour</a:t>
            </a:r>
            <a:r>
              <a:rPr lang="de-CH" dirty="0" smtClean="0"/>
              <a:t> </a:t>
            </a:r>
            <a:r>
              <a:rPr lang="de-CH" dirty="0" err="1" smtClean="0"/>
              <a:t>remplacer</a:t>
            </a:r>
            <a:r>
              <a:rPr lang="de-CH" dirty="0" smtClean="0"/>
              <a:t> le </a:t>
            </a:r>
            <a:r>
              <a:rPr lang="de-CH" dirty="0" err="1" smtClean="0"/>
              <a:t>médecin</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5.5: </a:t>
            </a:r>
            <a:r>
              <a:rPr lang="fr-FR" sz="1100" dirty="0"/>
              <a:t>Pensez-vous que ces nouvelles technologies liées à l’intelligence artificielle puissent remplacer le médecin pour certaines pathologies?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2626441407"/>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[2092]</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Région</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146281826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Contrôle</a:t>
            </a:r>
            <a:r>
              <a:rPr lang="de-CH" dirty="0" smtClean="0"/>
              <a:t> et </a:t>
            </a:r>
            <a:r>
              <a:rPr lang="de-CH" dirty="0" err="1" smtClean="0"/>
              <a:t>confiance</a:t>
            </a:r>
            <a:endParaRPr lang="de-DE" dirty="0"/>
          </a:p>
        </p:txBody>
      </p:sp>
    </p:spTree>
    <p:extLst>
      <p:ext uri="{BB962C8B-B14F-4D97-AF65-F5344CB8AC3E}">
        <p14:creationId xmlns:p14="http://schemas.microsoft.com/office/powerpoint/2010/main" val="39538552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DE" dirty="0" err="1" smtClean="0"/>
              <a:t>Accord</a:t>
            </a:r>
            <a:r>
              <a:rPr lang="de-DE" dirty="0" smtClean="0"/>
              <a:t> </a:t>
            </a:r>
            <a:r>
              <a:rPr lang="de-DE" dirty="0" err="1" smtClean="0"/>
              <a:t>avec</a:t>
            </a:r>
            <a:r>
              <a:rPr lang="de-DE" dirty="0" smtClean="0"/>
              <a:t> </a:t>
            </a:r>
            <a:r>
              <a:rPr lang="de-DE" dirty="0" err="1" smtClean="0"/>
              <a:t>l‘utilitsation</a:t>
            </a:r>
            <a:r>
              <a:rPr lang="de-DE" dirty="0" smtClean="0"/>
              <a:t> des </a:t>
            </a:r>
            <a:r>
              <a:rPr lang="de-DE" dirty="0" err="1" smtClean="0"/>
              <a:t>données</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6.1: </a:t>
            </a:r>
            <a:r>
              <a:rPr lang="fr-FR" sz="1100" dirty="0"/>
              <a:t>Dans quelles mesures êtes-vous d’accord pour que les groupes suivants utilisent vos </a:t>
            </a:r>
            <a:r>
              <a:rPr lang="fr-FR" sz="1100" dirty="0" smtClean="0"/>
              <a:t>données?</a:t>
            </a:r>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1567740307"/>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134256001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ChangeAspect="1"/>
          </p:cNvGraphicFramePr>
          <p:nvPr>
            <p:extLst>
              <p:ext uri="{D42A27DB-BD31-4B8C-83A1-F6EECF244321}">
                <p14:modId xmlns:p14="http://schemas.microsoft.com/office/powerpoint/2010/main" val="3571502428"/>
              </p:ext>
            </p:extLst>
          </p:nvPr>
        </p:nvGraphicFramePr>
        <p:xfrm>
          <a:off x="512204" y="1782445"/>
          <a:ext cx="7306944" cy="33337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Paiement</a:t>
            </a:r>
            <a:r>
              <a:rPr lang="de-DE" dirty="0" smtClean="0"/>
              <a:t> </a:t>
            </a:r>
            <a:r>
              <a:rPr lang="de-DE" dirty="0" err="1" smtClean="0"/>
              <a:t>pour</a:t>
            </a:r>
            <a:r>
              <a:rPr lang="de-DE" dirty="0" smtClean="0"/>
              <a:t> la </a:t>
            </a:r>
            <a:r>
              <a:rPr lang="de-DE" dirty="0" err="1" smtClean="0"/>
              <a:t>gestion</a:t>
            </a:r>
            <a:r>
              <a:rPr lang="de-DE" dirty="0" smtClean="0"/>
              <a:t> de </a:t>
            </a:r>
            <a:r>
              <a:rPr lang="de-DE" dirty="0" err="1" smtClean="0"/>
              <a:t>données</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6.2: </a:t>
            </a:r>
            <a:r>
              <a:rPr lang="fr-FR" sz="1100" dirty="0"/>
              <a:t>Seriez-vous prêt à payer pour pouvoir utiliser Google, Facebook, SANS laisser vos données?</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endParaRPr lang="de-CH" sz="1100" dirty="0">
              <a:solidFill>
                <a:schemeClr val="accent3"/>
              </a:solidFill>
            </a:endParaRPr>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
        <p:nvSpPr>
          <p:cNvPr id="9" name="Textfeld 8"/>
          <p:cNvSpPr txBox="1"/>
          <p:nvPr/>
        </p:nvSpPr>
        <p:spPr>
          <a:xfrm>
            <a:off x="3309138" y="2016235"/>
            <a:ext cx="1374777" cy="246221"/>
          </a:xfrm>
          <a:prstGeom prst="rect">
            <a:avLst/>
          </a:prstGeom>
          <a:noFill/>
        </p:spPr>
        <p:txBody>
          <a:bodyPr wrap="square" rtlCol="0">
            <a:spAutoFit/>
          </a:bodyPr>
          <a:lstStyle/>
          <a:p>
            <a:pPr algn="ctr"/>
            <a:r>
              <a:rPr lang="fr-CH" sz="1000" b="1" dirty="0" smtClean="0"/>
              <a:t>Total [2092]</a:t>
            </a:r>
            <a:endParaRPr lang="de-CH" sz="1000" b="1" dirty="0" smtClean="0"/>
          </a:p>
        </p:txBody>
      </p:sp>
    </p:spTree>
    <p:extLst>
      <p:ext uri="{BB962C8B-B14F-4D97-AF65-F5344CB8AC3E}">
        <p14:creationId xmlns:p14="http://schemas.microsoft.com/office/powerpoint/2010/main" val="386817689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11095" y="601020"/>
            <a:ext cx="9660018" cy="430887"/>
          </a:xfrm>
        </p:spPr>
        <p:txBody>
          <a:bodyPr/>
          <a:lstStyle/>
          <a:p>
            <a:r>
              <a:rPr lang="de-CH" dirty="0" smtClean="0"/>
              <a:t>Suisse </a:t>
            </a:r>
            <a:r>
              <a:rPr lang="de-CH" smtClean="0"/>
              <a:t>Romande</a:t>
            </a:r>
            <a:endParaRPr lang="de-DE" dirty="0"/>
          </a:p>
        </p:txBody>
      </p:sp>
    </p:spTree>
    <p:extLst>
      <p:ext uri="{BB962C8B-B14F-4D97-AF65-F5344CB8AC3E}">
        <p14:creationId xmlns:p14="http://schemas.microsoft.com/office/powerpoint/2010/main" val="960767814"/>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2"/>
          <p:cNvGraphicFramePr>
            <a:graphicFrameLocks/>
          </p:cNvGraphicFramePr>
          <p:nvPr>
            <p:extLst>
              <p:ext uri="{D42A27DB-BD31-4B8C-83A1-F6EECF244321}">
                <p14:modId xmlns:p14="http://schemas.microsoft.com/office/powerpoint/2010/main" val="1168046192"/>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CH" dirty="0"/>
              <a:t>IA – </a:t>
            </a:r>
            <a:r>
              <a:rPr lang="de-CH" dirty="0" err="1"/>
              <a:t>Menace</a:t>
            </a:r>
            <a:r>
              <a:rPr lang="de-CH" dirty="0"/>
              <a:t> </a:t>
            </a:r>
            <a:r>
              <a:rPr lang="de-CH" dirty="0" err="1"/>
              <a:t>ou</a:t>
            </a:r>
            <a:r>
              <a:rPr lang="de-CH" dirty="0"/>
              <a:t> </a:t>
            </a:r>
            <a:r>
              <a:rPr lang="de-CH" dirty="0" err="1"/>
              <a:t>opportunité</a:t>
            </a:r>
            <a:r>
              <a:rPr lang="de-CH" dirty="0"/>
              <a:t>? </a:t>
            </a:r>
            <a:r>
              <a:rPr lang="de-CH" dirty="0" smtClean="0"/>
              <a:t>Suisse </a:t>
            </a:r>
            <a:r>
              <a:rPr lang="de-CH" dirty="0" err="1" smtClean="0"/>
              <a:t>Romande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1.5: </a:t>
            </a:r>
            <a:r>
              <a:rPr lang="fr-FR" sz="1100" dirty="0"/>
              <a:t>D’une manière générale, à vos yeux, l’intelligence artificielle représente-t-elle plutôt une menace ou une opportunité? </a:t>
            </a:r>
            <a:endParaRPr lang="fr-FR" sz="1100" dirty="0" smtClean="0"/>
          </a:p>
          <a:p>
            <a:r>
              <a:rPr lang="de-CH" sz="1100" dirty="0" smtClean="0"/>
              <a:t>Q1.6: </a:t>
            </a:r>
            <a:r>
              <a:rPr lang="fr-FR" sz="1100" dirty="0"/>
              <a:t>Dans les domaines suivants, l’intelligence artificielle représente-t-elle pour vous plutôt une menace ou une </a:t>
            </a:r>
            <a:r>
              <a:rPr lang="fr-FR" sz="1100" dirty="0" smtClean="0"/>
              <a:t>opportunité? </a:t>
            </a:r>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échelonnée</a:t>
            </a:r>
            <a:r>
              <a:rPr lang="de-CH" sz="1100" dirty="0">
                <a:solidFill>
                  <a:schemeClr val="accent3"/>
                </a:solidFill>
              </a:rPr>
              <a:t>: -2= </a:t>
            </a:r>
            <a:r>
              <a:rPr lang="de-CH" sz="1100" dirty="0" err="1">
                <a:solidFill>
                  <a:schemeClr val="accent3"/>
                </a:solidFill>
              </a:rPr>
              <a:t>seulement</a:t>
            </a:r>
            <a:r>
              <a:rPr lang="de-CH" sz="1100" dirty="0">
                <a:solidFill>
                  <a:schemeClr val="accent3"/>
                </a:solidFill>
              </a:rPr>
              <a:t> </a:t>
            </a:r>
            <a:r>
              <a:rPr lang="de-CH" sz="1100" dirty="0" err="1">
                <a:solidFill>
                  <a:schemeClr val="accent3"/>
                </a:solidFill>
              </a:rPr>
              <a:t>une</a:t>
            </a:r>
            <a:r>
              <a:rPr lang="de-CH" sz="1100" dirty="0">
                <a:solidFill>
                  <a:schemeClr val="accent3"/>
                </a:solidFill>
              </a:rPr>
              <a:t> </a:t>
            </a:r>
            <a:r>
              <a:rPr lang="de-CH" sz="1100" dirty="0" err="1">
                <a:solidFill>
                  <a:schemeClr val="accent3"/>
                </a:solidFill>
              </a:rPr>
              <a:t>menace</a:t>
            </a:r>
            <a:r>
              <a:rPr lang="de-CH" sz="1100" dirty="0">
                <a:solidFill>
                  <a:schemeClr val="accent3"/>
                </a:solidFill>
              </a:rPr>
              <a:t>, +2= </a:t>
            </a:r>
            <a:r>
              <a:rPr lang="de-CH" sz="1100" dirty="0" err="1">
                <a:solidFill>
                  <a:schemeClr val="accent3"/>
                </a:solidFill>
              </a:rPr>
              <a:t>seulement</a:t>
            </a:r>
            <a:r>
              <a:rPr lang="de-CH" sz="1100" dirty="0">
                <a:solidFill>
                  <a:schemeClr val="accent3"/>
                </a:solidFill>
              </a:rPr>
              <a:t> </a:t>
            </a:r>
            <a:r>
              <a:rPr lang="de-CH" sz="1100" dirty="0" err="1">
                <a:solidFill>
                  <a:schemeClr val="accent3"/>
                </a:solidFill>
              </a:rPr>
              <a:t>une</a:t>
            </a:r>
            <a:r>
              <a:rPr lang="de-CH" sz="1100" dirty="0">
                <a:solidFill>
                  <a:schemeClr val="accent3"/>
                </a:solidFill>
              </a:rPr>
              <a:t> </a:t>
            </a:r>
            <a:r>
              <a:rPr lang="de-CH" sz="1100" dirty="0" err="1">
                <a:solidFill>
                  <a:schemeClr val="accent3"/>
                </a:solidFill>
              </a:rPr>
              <a:t>opportunité</a:t>
            </a:r>
            <a:r>
              <a:rPr lang="de-CH" sz="1100" dirty="0">
                <a:solidFill>
                  <a:schemeClr val="accent3"/>
                </a:solidFill>
              </a:rPr>
              <a:t> </a:t>
            </a:r>
            <a:r>
              <a:rPr lang="de-CH" sz="1100" dirty="0" smtClean="0">
                <a:solidFill>
                  <a:schemeClr val="accent3"/>
                </a:solidFill>
              </a:rPr>
              <a:t>| Suisse </a:t>
            </a:r>
            <a:r>
              <a:rPr lang="de-CH" sz="1100" dirty="0" err="1" smtClean="0">
                <a:solidFill>
                  <a:schemeClr val="accent3"/>
                </a:solidFill>
              </a:rPr>
              <a:t>Romande</a:t>
            </a:r>
            <a:endParaRPr lang="de-CH" sz="1100" dirty="0">
              <a:solidFill>
                <a:schemeClr val="accent3"/>
              </a:solidFill>
            </a:endParaRPr>
          </a:p>
        </p:txBody>
      </p:sp>
      <p:graphicFrame>
        <p:nvGraphicFramePr>
          <p:cNvPr id="16" name="Inhaltsplatzhalter 9"/>
          <p:cNvGraphicFramePr>
            <a:graphicFrameLocks/>
          </p:cNvGraphicFramePr>
          <p:nvPr>
            <p:extLst>
              <p:ext uri="{D42A27DB-BD31-4B8C-83A1-F6EECF244321}">
                <p14:modId xmlns:p14="http://schemas.microsoft.com/office/powerpoint/2010/main" val="1118675439"/>
              </p:ext>
            </p:extLst>
          </p:nvPr>
        </p:nvGraphicFramePr>
        <p:xfrm>
          <a:off x="8859028" y="1850804"/>
          <a:ext cx="711692" cy="2728815"/>
        </p:xfrm>
        <a:graphic>
          <a:graphicData uri="http://schemas.openxmlformats.org/drawingml/2006/table">
            <a:tbl>
              <a:tblPr firstRow="1" bandRow="1">
                <a:tableStyleId>{2D5ABB26-0587-4C30-8999-92F81FD0307C}</a:tableStyleId>
              </a:tblPr>
              <a:tblGrid>
                <a:gridCol w="711692"/>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427199">
                <a:tc>
                  <a:txBody>
                    <a:bodyPr/>
                    <a:lstStyle/>
                    <a:p>
                      <a:pPr algn="ctr" fontAlgn="b"/>
                      <a:r>
                        <a:rPr lang="de-DE" sz="1000" b="0" i="0" u="none" strike="noStrike" dirty="0">
                          <a:solidFill>
                            <a:schemeClr val="tx1"/>
                          </a:solidFill>
                          <a:effectLst/>
                          <a:latin typeface="+mn-lt"/>
                        </a:rPr>
                        <a:t>-</a:t>
                      </a:r>
                      <a:r>
                        <a:rPr lang="de-DE" sz="1000" b="0" i="0" u="none" strike="noStrike" dirty="0" smtClean="0">
                          <a:solidFill>
                            <a:schemeClr val="tx1"/>
                          </a:solidFill>
                          <a:effectLst/>
                          <a:latin typeface="+mn-lt"/>
                        </a:rPr>
                        <a:t>0.08 DE</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7199">
                <a:tc>
                  <a:txBody>
                    <a:bodyPr/>
                    <a:lstStyle/>
                    <a:p>
                      <a:pPr algn="ctr" fontAlgn="b"/>
                      <a:endParaRPr lang="de-CH"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7199">
                <a:tc>
                  <a:txBody>
                    <a:bodyPr/>
                    <a:lstStyle/>
                    <a:p>
                      <a:pPr algn="ctr" fontAlgn="b"/>
                      <a:r>
                        <a:rPr lang="de-DE" sz="1000" b="0" i="0" u="none" strike="noStrike" dirty="0" smtClean="0">
                          <a:solidFill>
                            <a:schemeClr val="tx1"/>
                          </a:solidFill>
                          <a:effectLst/>
                          <a:latin typeface="+mn-lt"/>
                        </a:rPr>
                        <a:t>0.20 ACDE</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7199">
                <a:tc>
                  <a:txBody>
                    <a:bodyPr/>
                    <a:lstStyle/>
                    <a:p>
                      <a:pPr algn="ctr" fontAlgn="b"/>
                      <a:r>
                        <a:rPr lang="de-DE" sz="1000" b="0" i="0" u="none" strike="noStrike" dirty="0" smtClean="0">
                          <a:solidFill>
                            <a:schemeClr val="tx1"/>
                          </a:solidFill>
                          <a:effectLst/>
                          <a:latin typeface="+mn-lt"/>
                        </a:rPr>
                        <a:t>0.02 ADE</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7199">
                <a:tc>
                  <a:txBody>
                    <a:bodyPr/>
                    <a:lstStyle/>
                    <a:p>
                      <a:pPr algn="ctr" fontAlgn="b"/>
                      <a:r>
                        <a:rPr lang="de-DE" sz="1000" b="0" i="0" u="none" strike="noStrike" dirty="0">
                          <a:solidFill>
                            <a:schemeClr val="tx1"/>
                          </a:solidFill>
                          <a:effectLst/>
                          <a:latin typeface="+mn-lt"/>
                        </a:rPr>
                        <a:t>-</a:t>
                      </a:r>
                      <a:r>
                        <a:rPr lang="de-DE" sz="1000" b="0" i="0" u="none" strike="noStrike" dirty="0" smtClean="0">
                          <a:solidFill>
                            <a:schemeClr val="tx1"/>
                          </a:solidFill>
                          <a:effectLst/>
                          <a:latin typeface="+mn-lt"/>
                        </a:rPr>
                        <a:t>0.62</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7199">
                <a:tc>
                  <a:txBody>
                    <a:bodyPr/>
                    <a:lstStyle/>
                    <a:p>
                      <a:pPr algn="ctr" fontAlgn="b"/>
                      <a:r>
                        <a:rPr lang="de-DE" sz="1000" b="0" i="0" u="none" strike="noStrike" dirty="0">
                          <a:solidFill>
                            <a:schemeClr val="tx1"/>
                          </a:solidFill>
                          <a:effectLst/>
                          <a:latin typeface="+mn-lt"/>
                        </a:rPr>
                        <a:t>-</a:t>
                      </a:r>
                      <a:r>
                        <a:rPr lang="de-DE" sz="1000" b="0" i="0" u="none" strike="noStrike" dirty="0" smtClean="0">
                          <a:solidFill>
                            <a:schemeClr val="tx1"/>
                          </a:solidFill>
                          <a:effectLst/>
                          <a:latin typeface="+mn-lt"/>
                        </a:rPr>
                        <a:t>0.56</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feld 4"/>
          <p:cNvSpPr txBox="1"/>
          <p:nvPr/>
        </p:nvSpPr>
        <p:spPr>
          <a:xfrm>
            <a:off x="637953" y="2049036"/>
            <a:ext cx="1716627" cy="307777"/>
          </a:xfrm>
          <a:prstGeom prst="rect">
            <a:avLst/>
          </a:prstGeom>
          <a:noFill/>
        </p:spPr>
        <p:txBody>
          <a:bodyPr wrap="square" lIns="0" tIns="0" rIns="0" bIns="0" rtlCol="0" anchor="ctr">
            <a:spAutoFit/>
          </a:bodyPr>
          <a:lstStyle/>
          <a:p>
            <a:pPr algn="r"/>
            <a:r>
              <a:rPr lang="de-CH" sz="1000" b="1" dirty="0" smtClean="0"/>
              <a:t>Total [618]</a:t>
            </a:r>
          </a:p>
          <a:p>
            <a:pPr algn="r"/>
            <a:r>
              <a:rPr lang="de-CH" sz="1000" b="1" dirty="0" smtClean="0"/>
              <a:t>(A)</a:t>
            </a:r>
            <a:endParaRPr lang="de-DE" sz="1000" b="1" dirty="0" smtClean="0"/>
          </a:p>
        </p:txBody>
      </p:sp>
      <p:sp>
        <p:nvSpPr>
          <p:cNvPr id="17" name="Textfeld 16"/>
          <p:cNvSpPr txBox="1"/>
          <p:nvPr/>
        </p:nvSpPr>
        <p:spPr>
          <a:xfrm>
            <a:off x="929640" y="2491740"/>
            <a:ext cx="1424940" cy="153888"/>
          </a:xfrm>
          <a:prstGeom prst="rect">
            <a:avLst/>
          </a:prstGeom>
          <a:noFill/>
        </p:spPr>
        <p:txBody>
          <a:bodyPr wrap="square" lIns="0" tIns="0" rIns="0" bIns="0" rtlCol="0" anchor="ctr">
            <a:spAutoFit/>
          </a:bodyPr>
          <a:lstStyle/>
          <a:p>
            <a:pPr algn="r"/>
            <a:r>
              <a:rPr lang="de-CH" sz="1000" b="1" dirty="0" err="1" smtClean="0"/>
              <a:t>Domaine</a:t>
            </a:r>
            <a:endParaRPr lang="de-DE" sz="1000" b="1" dirty="0" smtClean="0"/>
          </a:p>
        </p:txBody>
      </p:sp>
      <p:sp>
        <p:nvSpPr>
          <p:cNvPr id="18" name="Textfeld 17"/>
          <p:cNvSpPr txBox="1"/>
          <p:nvPr/>
        </p:nvSpPr>
        <p:spPr>
          <a:xfrm>
            <a:off x="417195" y="5176444"/>
            <a:ext cx="9752453" cy="307777"/>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a:latin typeface="Arial" pitchFamily="34" charset="0"/>
                <a:cs typeface="Arial" pitchFamily="34" charset="0"/>
              </a:rPr>
              <a:t>étiquetés</a:t>
            </a:r>
            <a:endParaRPr lang="de-CH" sz="1000" dirty="0">
              <a:latin typeface="Arial" pitchFamily="34" charset="0"/>
              <a:cs typeface="Arial" pitchFamily="34" charset="0"/>
            </a:endParaRPr>
          </a:p>
          <a:p>
            <a:r>
              <a:rPr lang="de-CH" sz="1000" dirty="0">
                <a:latin typeface="Arial" pitchFamily="34" charset="0"/>
                <a:cs typeface="Arial" pitchFamily="34" charset="0"/>
              </a:rPr>
              <a:t>Les </a:t>
            </a:r>
            <a:r>
              <a:rPr lang="de-CH" sz="1000" dirty="0" err="1">
                <a:latin typeface="Arial" pitchFamily="34" charset="0"/>
                <a:cs typeface="Arial" pitchFamily="34" charset="0"/>
              </a:rPr>
              <a:t>lettres</a:t>
            </a:r>
            <a:r>
              <a:rPr lang="de-CH" sz="1000" dirty="0">
                <a:latin typeface="Arial" pitchFamily="34" charset="0"/>
                <a:cs typeface="Arial" pitchFamily="34" charset="0"/>
              </a:rPr>
              <a:t> </a:t>
            </a:r>
            <a:r>
              <a:rPr lang="de-CH" sz="1000" dirty="0" err="1">
                <a:latin typeface="Arial" pitchFamily="34" charset="0"/>
                <a:cs typeface="Arial" pitchFamily="34" charset="0"/>
              </a:rPr>
              <a:t>après</a:t>
            </a:r>
            <a:r>
              <a:rPr lang="de-CH" sz="1000" dirty="0">
                <a:latin typeface="Arial" pitchFamily="34" charset="0"/>
                <a:cs typeface="Arial" pitchFamily="34" charset="0"/>
              </a:rPr>
              <a:t> la </a:t>
            </a:r>
            <a:r>
              <a:rPr lang="de-CH" sz="1000" dirty="0" err="1">
                <a:latin typeface="Arial" pitchFamily="34" charset="0"/>
                <a:cs typeface="Arial" pitchFamily="34" charset="0"/>
              </a:rPr>
              <a:t>moyenne</a:t>
            </a:r>
            <a:r>
              <a:rPr lang="de-CH" sz="1000" dirty="0">
                <a:latin typeface="Arial" pitchFamily="34" charset="0"/>
                <a:cs typeface="Arial" pitchFamily="34" charset="0"/>
              </a:rPr>
              <a:t> </a:t>
            </a:r>
            <a:r>
              <a:rPr lang="de-CH" sz="1000" dirty="0" err="1">
                <a:latin typeface="Arial" pitchFamily="34" charset="0"/>
                <a:cs typeface="Arial" pitchFamily="34" charset="0"/>
              </a:rPr>
              <a:t>signifient</a:t>
            </a:r>
            <a:r>
              <a:rPr lang="de-CH" sz="1000" dirty="0">
                <a:latin typeface="Arial" pitchFamily="34" charset="0"/>
                <a:cs typeface="Arial" pitchFamily="34" charset="0"/>
              </a:rPr>
              <a:t> </a:t>
            </a:r>
            <a:r>
              <a:rPr lang="de-CH" sz="1000" dirty="0" err="1">
                <a:latin typeface="Arial" pitchFamily="34" charset="0"/>
                <a:cs typeface="Arial" pitchFamily="34" charset="0"/>
              </a:rPr>
              <a:t>une</a:t>
            </a:r>
            <a:r>
              <a:rPr lang="de-CH" sz="1000" dirty="0">
                <a:latin typeface="Arial" pitchFamily="34" charset="0"/>
                <a:cs typeface="Arial" pitchFamily="34" charset="0"/>
              </a:rPr>
              <a:t> </a:t>
            </a:r>
            <a:r>
              <a:rPr lang="de-CH" sz="1000" dirty="0" err="1">
                <a:latin typeface="Arial" pitchFamily="34" charset="0"/>
                <a:cs typeface="Arial" pitchFamily="34" charset="0"/>
              </a:rPr>
              <a:t>différence</a:t>
            </a:r>
            <a:r>
              <a:rPr lang="de-CH" sz="1000" dirty="0">
                <a:latin typeface="Arial" pitchFamily="34" charset="0"/>
                <a:cs typeface="Arial" pitchFamily="34" charset="0"/>
              </a:rPr>
              <a:t> </a:t>
            </a:r>
            <a:r>
              <a:rPr lang="de-CH" sz="1000" dirty="0" err="1">
                <a:latin typeface="Arial" pitchFamily="34" charset="0"/>
                <a:cs typeface="Arial" pitchFamily="34" charset="0"/>
              </a:rPr>
              <a:t>significative</a:t>
            </a:r>
            <a:r>
              <a:rPr lang="de-CH" sz="1000" dirty="0">
                <a:latin typeface="Arial" pitchFamily="34" charset="0"/>
                <a:cs typeface="Arial" pitchFamily="34" charset="0"/>
              </a:rPr>
              <a:t> (</a:t>
            </a:r>
            <a:r>
              <a:rPr lang="de-CH" sz="1000" dirty="0" err="1">
                <a:latin typeface="Arial" pitchFamily="34" charset="0"/>
                <a:cs typeface="Arial" pitchFamily="34" charset="0"/>
              </a:rPr>
              <a:t>niveau</a:t>
            </a:r>
            <a:r>
              <a:rPr lang="de-CH" sz="1000" dirty="0">
                <a:latin typeface="Arial" pitchFamily="34" charset="0"/>
                <a:cs typeface="Arial" pitchFamily="34" charset="0"/>
              </a:rPr>
              <a:t> 95%) en </a:t>
            </a:r>
            <a:r>
              <a:rPr lang="de-CH" sz="1000" dirty="0" err="1">
                <a:latin typeface="Arial" pitchFamily="34" charset="0"/>
                <a:cs typeface="Arial" pitchFamily="34" charset="0"/>
              </a:rPr>
              <a:t>comparaison</a:t>
            </a:r>
            <a:r>
              <a:rPr lang="de-CH" sz="1000" dirty="0">
                <a:latin typeface="Arial" pitchFamily="34" charset="0"/>
                <a:cs typeface="Arial" pitchFamily="34" charset="0"/>
              </a:rPr>
              <a:t> </a:t>
            </a:r>
            <a:r>
              <a:rPr lang="de-CH" sz="1000" dirty="0" err="1">
                <a:latin typeface="Arial" pitchFamily="34" charset="0"/>
                <a:cs typeface="Arial" pitchFamily="34" charset="0"/>
              </a:rPr>
              <a:t>avec</a:t>
            </a:r>
            <a:r>
              <a:rPr lang="de-CH" sz="1000" dirty="0">
                <a:latin typeface="Arial" pitchFamily="34" charset="0"/>
                <a:cs typeface="Arial" pitchFamily="34" charset="0"/>
              </a:rPr>
              <a:t> les </a:t>
            </a:r>
            <a:r>
              <a:rPr lang="de-CH" sz="1000" dirty="0" err="1">
                <a:latin typeface="Arial" pitchFamily="34" charset="0"/>
                <a:cs typeface="Arial" pitchFamily="34" charset="0"/>
              </a:rPr>
              <a:t>segments</a:t>
            </a:r>
            <a:r>
              <a:rPr lang="de-CH" sz="1000" dirty="0">
                <a:latin typeface="Arial" pitchFamily="34" charset="0"/>
                <a:cs typeface="Arial" pitchFamily="34" charset="0"/>
              </a:rPr>
              <a:t>, </a:t>
            </a:r>
            <a:r>
              <a:rPr lang="de-CH" sz="1000" dirty="0" err="1">
                <a:latin typeface="Arial" pitchFamily="34" charset="0"/>
                <a:cs typeface="Arial" pitchFamily="34" charset="0"/>
              </a:rPr>
              <a:t>qui</a:t>
            </a:r>
            <a:r>
              <a:rPr lang="de-CH" sz="1000" dirty="0">
                <a:latin typeface="Arial" pitchFamily="34" charset="0"/>
                <a:cs typeface="Arial" pitchFamily="34" charset="0"/>
              </a:rPr>
              <a:t>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représentés</a:t>
            </a:r>
            <a:r>
              <a:rPr lang="de-CH" sz="1000" dirty="0">
                <a:latin typeface="Arial" pitchFamily="34" charset="0"/>
                <a:cs typeface="Arial" pitchFamily="34" charset="0"/>
              </a:rPr>
              <a:t> par les </a:t>
            </a:r>
            <a:r>
              <a:rPr lang="de-CH" sz="1000" dirty="0" err="1">
                <a:latin typeface="Arial" pitchFamily="34" charset="0"/>
                <a:cs typeface="Arial" pitchFamily="34" charset="0"/>
              </a:rPr>
              <a:t>lettres</a:t>
            </a:r>
            <a:endParaRPr lang="de-CH" sz="1000" dirty="0">
              <a:latin typeface="Arial" pitchFamily="34" charset="0"/>
              <a:cs typeface="Arial" pitchFamily="34" charset="0"/>
            </a:endParaRPr>
          </a:p>
        </p:txBody>
      </p:sp>
    </p:spTree>
    <p:extLst>
      <p:ext uri="{BB962C8B-B14F-4D97-AF65-F5344CB8AC3E}">
        <p14:creationId xmlns:p14="http://schemas.microsoft.com/office/powerpoint/2010/main" val="180882520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a:t>Intelligence</a:t>
            </a:r>
            <a:r>
              <a:rPr lang="de-CH" dirty="0"/>
              <a:t> </a:t>
            </a:r>
            <a:r>
              <a:rPr lang="de-CH" dirty="0" err="1" smtClean="0"/>
              <a:t>artificielle</a:t>
            </a:r>
            <a:r>
              <a:rPr lang="de-CH" dirty="0" smtClean="0"/>
              <a:t> </a:t>
            </a:r>
            <a:r>
              <a:rPr lang="de-CH" dirty="0" err="1" smtClean="0"/>
              <a:t>dans</a:t>
            </a:r>
            <a:r>
              <a:rPr lang="de-CH" dirty="0" smtClean="0"/>
              <a:t> la </a:t>
            </a:r>
            <a:r>
              <a:rPr lang="de-CH" dirty="0" err="1" smtClean="0"/>
              <a:t>vie</a:t>
            </a:r>
            <a:r>
              <a:rPr lang="de-CH" dirty="0" smtClean="0"/>
              <a:t> </a:t>
            </a:r>
            <a:r>
              <a:rPr lang="de-CH" dirty="0" err="1" smtClean="0"/>
              <a:t>quotidienne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1.7: </a:t>
            </a:r>
            <a:r>
              <a:rPr lang="fr-FR" sz="1100" dirty="0"/>
              <a:t>Vous trouverez ci-après quelques exemples de la manière dont l'intelligence artificielle pourrait influer sur notre vie. Dites-nous si vous trouvez cela plutôt inquiétant ou réjouissant: </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1= </a:t>
            </a:r>
            <a:r>
              <a:rPr lang="de-CH" sz="1100" dirty="0" err="1" smtClean="0">
                <a:solidFill>
                  <a:schemeClr val="accent3"/>
                </a:solidFill>
              </a:rPr>
              <a:t>très</a:t>
            </a:r>
            <a:r>
              <a:rPr lang="de-CH" sz="1100" dirty="0" smtClean="0">
                <a:solidFill>
                  <a:schemeClr val="accent3"/>
                </a:solidFill>
              </a:rPr>
              <a:t> </a:t>
            </a:r>
            <a:r>
              <a:rPr lang="de-CH" sz="1100" dirty="0" err="1" smtClean="0">
                <a:solidFill>
                  <a:schemeClr val="accent3"/>
                </a:solidFill>
              </a:rPr>
              <a:t>inquiétant</a:t>
            </a:r>
            <a:r>
              <a:rPr lang="de-CH" sz="1100" dirty="0" smtClean="0">
                <a:solidFill>
                  <a:schemeClr val="accent3"/>
                </a:solidFill>
              </a:rPr>
              <a:t>, 5= </a:t>
            </a:r>
            <a:r>
              <a:rPr lang="de-CH" sz="1100" dirty="0" err="1" smtClean="0">
                <a:solidFill>
                  <a:schemeClr val="accent3"/>
                </a:solidFill>
              </a:rPr>
              <a:t>très</a:t>
            </a:r>
            <a:r>
              <a:rPr lang="de-CH" sz="1100" dirty="0" smtClean="0">
                <a:solidFill>
                  <a:schemeClr val="accent3"/>
                </a:solidFill>
              </a:rPr>
              <a:t> </a:t>
            </a:r>
            <a:r>
              <a:rPr lang="de-CH" sz="1100" dirty="0" err="1" smtClean="0">
                <a:solidFill>
                  <a:schemeClr val="accent3"/>
                </a:solidFill>
              </a:rPr>
              <a:t>réjouissant</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1271976534"/>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Inhaltsplatzhalter 9"/>
          <p:cNvGraphicFramePr>
            <a:graphicFrameLocks/>
          </p:cNvGraphicFramePr>
          <p:nvPr>
            <p:extLst>
              <p:ext uri="{D42A27DB-BD31-4B8C-83A1-F6EECF244321}">
                <p14:modId xmlns:p14="http://schemas.microsoft.com/office/powerpoint/2010/main" val="1861266800"/>
              </p:ext>
            </p:extLst>
          </p:nvPr>
        </p:nvGraphicFramePr>
        <p:xfrm>
          <a:off x="8859028" y="1850804"/>
          <a:ext cx="571007" cy="2721201"/>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55558">
                <a:tc>
                  <a:txBody>
                    <a:bodyPr/>
                    <a:lstStyle/>
                    <a:p>
                      <a:pPr algn="ctr" fontAlgn="b"/>
                      <a:r>
                        <a:rPr lang="de-DE" sz="1000" b="0" i="0" u="none" strike="noStrike" dirty="0">
                          <a:solidFill>
                            <a:schemeClr val="tx1"/>
                          </a:solidFill>
                          <a:effectLst/>
                          <a:latin typeface="+mn-lt"/>
                        </a:rPr>
                        <a:t>3.2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dirty="0" smtClean="0">
                          <a:solidFill>
                            <a:schemeClr val="tx1"/>
                          </a:solidFill>
                          <a:effectLst/>
                          <a:latin typeface="+mn-lt"/>
                        </a:rPr>
                        <a:t>3.1</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dirty="0" smtClean="0">
                          <a:solidFill>
                            <a:schemeClr val="tx1"/>
                          </a:solidFill>
                          <a:effectLst/>
                          <a:latin typeface="+mn-lt"/>
                        </a:rPr>
                        <a:t>3.0</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dirty="0">
                          <a:solidFill>
                            <a:schemeClr val="tx1"/>
                          </a:solidFill>
                          <a:effectLst/>
                          <a:latin typeface="+mn-lt"/>
                        </a:rPr>
                        <a:t>2.8</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dirty="0" smtClean="0">
                          <a:solidFill>
                            <a:schemeClr val="tx1"/>
                          </a:solidFill>
                          <a:effectLst/>
                          <a:latin typeface="+mn-lt"/>
                        </a:rPr>
                        <a:t>2.7</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dirty="0" smtClean="0">
                          <a:solidFill>
                            <a:schemeClr val="tx1"/>
                          </a:solidFill>
                          <a:effectLst/>
                          <a:latin typeface="+mn-lt"/>
                        </a:rPr>
                        <a:t>2.3</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dirty="0" smtClean="0">
                          <a:solidFill>
                            <a:schemeClr val="tx1"/>
                          </a:solidFill>
                          <a:effectLst/>
                          <a:latin typeface="+mn-lt"/>
                        </a:rPr>
                        <a:t>2.2</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dirty="0">
                          <a:solidFill>
                            <a:schemeClr val="tx1"/>
                          </a:solidFill>
                          <a:effectLst/>
                          <a:latin typeface="+mn-lt"/>
                        </a:rPr>
                        <a:t>2.2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dirty="0" smtClean="0">
                          <a:solidFill>
                            <a:schemeClr val="tx1"/>
                          </a:solidFill>
                          <a:effectLst/>
                          <a:latin typeface="+mn-lt"/>
                        </a:rPr>
                        <a:t>1.7</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58">
                <a:tc>
                  <a:txBody>
                    <a:bodyPr/>
                    <a:lstStyle/>
                    <a:p>
                      <a:pPr algn="ctr" fontAlgn="b"/>
                      <a:r>
                        <a:rPr lang="de-DE" sz="1000" b="0" i="0" u="none" strike="noStrike" dirty="0" smtClean="0">
                          <a:solidFill>
                            <a:schemeClr val="tx1"/>
                          </a:solidFill>
                          <a:effectLst/>
                          <a:latin typeface="+mn-lt"/>
                        </a:rPr>
                        <a:t>1.5</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53080816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2"/>
          <p:cNvGraphicFramePr>
            <a:graphicFrameLocks/>
          </p:cNvGraphicFramePr>
          <p:nvPr>
            <p:extLst>
              <p:ext uri="{D42A27DB-BD31-4B8C-83A1-F6EECF244321}">
                <p14:modId xmlns:p14="http://schemas.microsoft.com/office/powerpoint/2010/main" val="1142377869"/>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Développement</a:t>
            </a:r>
            <a:r>
              <a:rPr lang="de-DE" dirty="0" smtClean="0"/>
              <a:t> </a:t>
            </a:r>
            <a:r>
              <a:rPr lang="de-DE" dirty="0" err="1" smtClean="0"/>
              <a:t>futur</a:t>
            </a:r>
            <a:r>
              <a:rPr lang="de-DE" dirty="0" smtClean="0"/>
              <a:t> Big </a:t>
            </a:r>
            <a:r>
              <a:rPr lang="de-DE" dirty="0"/>
              <a:t>Data </a:t>
            </a:r>
            <a:r>
              <a:rPr lang="de-DE" dirty="0" smtClean="0"/>
              <a:t>et IA</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1.8: </a:t>
            </a:r>
            <a:r>
              <a:rPr lang="fr-CH" sz="1100" dirty="0"/>
              <a:t>Par rapport à ce grand mouvement, fait de datas et d’intelligence artificielle, souhaitez-vous …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fermée</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sp>
        <p:nvSpPr>
          <p:cNvPr id="5" name="Textfeld 4"/>
          <p:cNvSpPr txBox="1"/>
          <p:nvPr/>
        </p:nvSpPr>
        <p:spPr>
          <a:xfrm>
            <a:off x="929640" y="2152812"/>
            <a:ext cx="1424940" cy="153888"/>
          </a:xfrm>
          <a:prstGeom prst="rect">
            <a:avLst/>
          </a:prstGeom>
          <a:noFill/>
        </p:spPr>
        <p:txBody>
          <a:bodyPr wrap="square" lIns="0" tIns="0" rIns="0" bIns="0" rtlCol="0" anchor="ctr">
            <a:spAutoFit/>
          </a:bodyPr>
          <a:lstStyle/>
          <a:p>
            <a:pPr algn="r"/>
            <a:r>
              <a:rPr lang="de-CH" sz="1000" b="1" dirty="0" smtClean="0"/>
              <a:t>Total [618]</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a:latin typeface="Arial" pitchFamily="34" charset="0"/>
                <a:cs typeface="Arial" pitchFamily="34" charset="0"/>
              </a:rPr>
              <a:t>étiquetés</a:t>
            </a:r>
            <a:endParaRPr lang="de-CH" sz="1000" dirty="0">
              <a:latin typeface="Arial" pitchFamily="34" charset="0"/>
              <a:cs typeface="Arial" pitchFamily="34" charset="0"/>
            </a:endParaRPr>
          </a:p>
        </p:txBody>
      </p:sp>
      <p:sp>
        <p:nvSpPr>
          <p:cNvPr id="13" name="Textfeld 12"/>
          <p:cNvSpPr txBox="1"/>
          <p:nvPr/>
        </p:nvSpPr>
        <p:spPr>
          <a:xfrm>
            <a:off x="929640" y="2548052"/>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Tree>
    <p:extLst>
      <p:ext uri="{BB962C8B-B14F-4D97-AF65-F5344CB8AC3E}">
        <p14:creationId xmlns:p14="http://schemas.microsoft.com/office/powerpoint/2010/main" val="394477269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Assistant</a:t>
            </a:r>
            <a:r>
              <a:rPr lang="de-CH" dirty="0" smtClean="0"/>
              <a:t> </a:t>
            </a:r>
            <a:r>
              <a:rPr lang="de-CH" dirty="0" err="1" smtClean="0"/>
              <a:t>vocal</a:t>
            </a:r>
            <a:r>
              <a:rPr lang="de-CH" dirty="0" smtClean="0"/>
              <a:t> </a:t>
            </a:r>
            <a:r>
              <a:rPr lang="de-CH" dirty="0" err="1" smtClean="0"/>
              <a:t>sur</a:t>
            </a:r>
            <a:r>
              <a:rPr lang="de-CH" dirty="0" smtClean="0"/>
              <a:t> </a:t>
            </a:r>
            <a:r>
              <a:rPr lang="de-CH" dirty="0" err="1" smtClean="0"/>
              <a:t>smartphone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2.6.1: </a:t>
            </a:r>
            <a:r>
              <a:rPr lang="fr-FR" sz="1100" dirty="0"/>
              <a:t>Utilisez-vous déjà ce type d'assistant vocal ou pensez-vous en acheter un prochainement?</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Possède</a:t>
            </a:r>
            <a:r>
              <a:rPr lang="de-CH" sz="1100" dirty="0">
                <a:solidFill>
                  <a:schemeClr val="accent3"/>
                </a:solidFill>
              </a:rPr>
              <a:t> </a:t>
            </a:r>
            <a:r>
              <a:rPr lang="de-CH" sz="1100" dirty="0" err="1">
                <a:solidFill>
                  <a:schemeClr val="accent3"/>
                </a:solidFill>
              </a:rPr>
              <a:t>un</a:t>
            </a:r>
            <a:r>
              <a:rPr lang="de-CH" sz="1100" dirty="0">
                <a:solidFill>
                  <a:schemeClr val="accent3"/>
                </a:solidFill>
              </a:rPr>
              <a:t> </a:t>
            </a:r>
            <a:r>
              <a:rPr lang="de-CH" sz="1100" dirty="0" err="1">
                <a:solidFill>
                  <a:schemeClr val="accent3"/>
                </a:solidFill>
              </a:rPr>
              <a:t>smartphone</a:t>
            </a:r>
            <a:r>
              <a:rPr lang="de-CH" sz="1100" dirty="0">
                <a:solidFill>
                  <a:schemeClr val="accent3"/>
                </a:solidFill>
              </a:rPr>
              <a:t>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2668606121"/>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
        <p:nvSpPr>
          <p:cNvPr id="9" name="Textfeld 8"/>
          <p:cNvSpPr txBox="1"/>
          <p:nvPr/>
        </p:nvSpPr>
        <p:spPr>
          <a:xfrm>
            <a:off x="929640" y="2248224"/>
            <a:ext cx="1424940" cy="153888"/>
          </a:xfrm>
          <a:prstGeom prst="rect">
            <a:avLst/>
          </a:prstGeom>
          <a:noFill/>
        </p:spPr>
        <p:txBody>
          <a:bodyPr wrap="square" lIns="0" tIns="0" rIns="0" bIns="0" rtlCol="0" anchor="ctr">
            <a:spAutoFit/>
          </a:bodyPr>
          <a:lstStyle/>
          <a:p>
            <a:pPr algn="r"/>
            <a:r>
              <a:rPr lang="de-CH" sz="1000" b="1" dirty="0" smtClean="0"/>
              <a:t>Total [567]</a:t>
            </a:r>
            <a:endParaRPr lang="de-DE" sz="1000" b="1" dirty="0" smtClean="0"/>
          </a:p>
        </p:txBody>
      </p:sp>
      <p:sp>
        <p:nvSpPr>
          <p:cNvPr id="10" name="Textfeld 9"/>
          <p:cNvSpPr txBox="1"/>
          <p:nvPr/>
        </p:nvSpPr>
        <p:spPr>
          <a:xfrm>
            <a:off x="929640" y="2850190"/>
            <a:ext cx="1424940" cy="153888"/>
          </a:xfrm>
          <a:prstGeom prst="rect">
            <a:avLst/>
          </a:prstGeom>
          <a:noFill/>
        </p:spPr>
        <p:txBody>
          <a:bodyPr wrap="square" lIns="0" tIns="0" rIns="0" bIns="0" rtlCol="0" anchor="ctr">
            <a:spAutoFit/>
          </a:bodyPr>
          <a:lstStyle/>
          <a:p>
            <a:pPr algn="r"/>
            <a:r>
              <a:rPr lang="de-CH" sz="1000" b="1" dirty="0" smtClean="0"/>
              <a:t>Sexe</a:t>
            </a:r>
            <a:endParaRPr lang="de-DE" sz="1000" b="1" dirty="0" smtClean="0"/>
          </a:p>
        </p:txBody>
      </p:sp>
    </p:spTree>
    <p:extLst>
      <p:ext uri="{BB962C8B-B14F-4D97-AF65-F5344CB8AC3E}">
        <p14:creationId xmlns:p14="http://schemas.microsoft.com/office/powerpoint/2010/main" val="12595554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smtClean="0"/>
              <a:t>Enceinte </a:t>
            </a:r>
            <a:r>
              <a:rPr lang="de-CH" dirty="0" err="1" smtClean="0"/>
              <a:t>connectée</a:t>
            </a:r>
            <a:r>
              <a:rPr lang="de-CH" dirty="0" smtClean="0"/>
              <a:t> à la </a:t>
            </a:r>
            <a:r>
              <a:rPr lang="de-CH" dirty="0" err="1" smtClean="0"/>
              <a:t>maison</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2.6.2: </a:t>
            </a:r>
            <a:r>
              <a:rPr lang="fr-FR" sz="1100" dirty="0"/>
              <a:t>Utilisez-vous déjà ce type d'assistant vocal ou pensez-vous en acheter un prochainement?</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3569158539"/>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a:t>
            </a:r>
            <a:r>
              <a:rPr lang="de-CH" sz="1000" dirty="0" smtClean="0">
                <a:latin typeface="Arial" pitchFamily="34" charset="0"/>
                <a:cs typeface="Arial" pitchFamily="34" charset="0"/>
              </a:rPr>
              <a:t>]</a:t>
            </a:r>
            <a:endParaRPr lang="de-CH" sz="1000" dirty="0">
              <a:latin typeface="Arial" pitchFamily="34" charset="0"/>
              <a:cs typeface="Arial" pitchFamily="34" charset="0"/>
            </a:endParaRPr>
          </a:p>
        </p:txBody>
      </p:sp>
      <p:sp>
        <p:nvSpPr>
          <p:cNvPr id="9" name="Textfeld 8"/>
          <p:cNvSpPr txBox="1"/>
          <p:nvPr/>
        </p:nvSpPr>
        <p:spPr>
          <a:xfrm>
            <a:off x="929640" y="2248224"/>
            <a:ext cx="1424940" cy="153888"/>
          </a:xfrm>
          <a:prstGeom prst="rect">
            <a:avLst/>
          </a:prstGeom>
          <a:noFill/>
        </p:spPr>
        <p:txBody>
          <a:bodyPr wrap="square" lIns="0" tIns="0" rIns="0" bIns="0" rtlCol="0" anchor="ctr">
            <a:spAutoFit/>
          </a:bodyPr>
          <a:lstStyle/>
          <a:p>
            <a:pPr algn="r"/>
            <a:r>
              <a:rPr lang="de-CH" sz="1000" b="1" dirty="0" smtClean="0"/>
              <a:t>Total [618]</a:t>
            </a:r>
            <a:endParaRPr lang="de-DE" sz="1000" b="1" dirty="0" smtClean="0"/>
          </a:p>
        </p:txBody>
      </p:sp>
      <p:sp>
        <p:nvSpPr>
          <p:cNvPr id="10" name="Textfeld 9"/>
          <p:cNvSpPr txBox="1"/>
          <p:nvPr/>
        </p:nvSpPr>
        <p:spPr>
          <a:xfrm>
            <a:off x="929640" y="2850190"/>
            <a:ext cx="1424940" cy="153888"/>
          </a:xfrm>
          <a:prstGeom prst="rect">
            <a:avLst/>
          </a:prstGeom>
          <a:noFill/>
        </p:spPr>
        <p:txBody>
          <a:bodyPr wrap="square" lIns="0" tIns="0" rIns="0" bIns="0" rtlCol="0" anchor="ctr">
            <a:spAutoFit/>
          </a:bodyPr>
          <a:lstStyle/>
          <a:p>
            <a:pPr algn="r"/>
            <a:r>
              <a:rPr lang="de-CH" sz="1000" b="1" dirty="0" smtClean="0"/>
              <a:t>Sexe</a:t>
            </a:r>
            <a:endParaRPr lang="de-DE" sz="1000" b="1" dirty="0" smtClean="0"/>
          </a:p>
        </p:txBody>
      </p:sp>
    </p:spTree>
    <p:extLst>
      <p:ext uri="{BB962C8B-B14F-4D97-AF65-F5344CB8AC3E}">
        <p14:creationId xmlns:p14="http://schemas.microsoft.com/office/powerpoint/2010/main" val="185671245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Management Summary</a:t>
            </a:r>
          </a:p>
        </p:txBody>
      </p:sp>
      <p:cxnSp>
        <p:nvCxnSpPr>
          <p:cNvPr id="3" name="Gerade Verbindung 2"/>
          <p:cNvCxnSpPr/>
          <p:nvPr/>
        </p:nvCxnSpPr>
        <p:spPr>
          <a:xfrm>
            <a:off x="523407" y="1279526"/>
            <a:ext cx="96450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nvPr>
        </p:nvGraphicFramePr>
        <p:xfrm>
          <a:off x="517060" y="1626444"/>
          <a:ext cx="9653349" cy="3455920"/>
        </p:xfrm>
        <a:graphic>
          <a:graphicData uri="http://schemas.openxmlformats.org/drawingml/2006/table">
            <a:tbl>
              <a:tblPr firstRow="1" bandRow="1">
                <a:tableStyleId>{2D5ABB26-0587-4C30-8999-92F81FD0307C}</a:tableStyleId>
              </a:tblPr>
              <a:tblGrid>
                <a:gridCol w="96533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tblGrid>
              <a:tr h="345592">
                <a:tc>
                  <a:txBody>
                    <a:bodyPr/>
                    <a:lstStyle/>
                    <a:p>
                      <a:r>
                        <a:rPr lang="de-CH" sz="1200" b="1" dirty="0">
                          <a:solidFill>
                            <a:schemeClr val="bg1">
                              <a:lumMod val="50000"/>
                            </a:schemeClr>
                          </a:solidFill>
                        </a:rPr>
                        <a:t>Etat des connaissances (2)</a:t>
                      </a:r>
                    </a:p>
                  </a:txBody>
                  <a:tcPr marL="77957" marR="0" marT="0" marB="0" anchor="ctr">
                    <a:lnT w="28575"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110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En termes de santé et de quotidien, l’intelligence artificielle est vue plutôt comme une chance, alors qu’elle représente plutôt une menace pour la vie privée, surtout pour la démocratie. Les Suisses romands sont généralement plus critiques envers l’intelligence artificielle que les Suisses alémaniques et les Suisses italiens.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En termes d’impact de l’IA sur notre vie, les personnes se réjouissent de constater qu’elle permet de renforcer la sécurité publique, de réaliser des actes médicaux par le biais de robots ou de machines intelligentes, de personnaliser des offres de loisirs, d’assumer des tâches technologiques de l’administration publique et de faciliter le fonctionnement des véhicules autonomes. Sont considérés comme plutôt inquiétants la technologisation poussée de l’armée, la divulgation des opinions politiques personnelles et de l’engagement social ainsi que l’accès public aux informations relatives à la vie privée.</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En ce qui concerne l’évolution future du Big Data et de l’intelligence artificielle, 4% des répondants aimeraient l’accélérer, 31% poursuivre le développement actuel, 50% freiner un peu l’évolution, 8% la stopper et 7% revenir en arrière. </a:t>
                      </a:r>
                    </a:p>
                  </a:txBody>
                  <a:tcPr marL="77957" marR="0"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Tree>
    <p:extLst>
      <p:ext uri="{BB962C8B-B14F-4D97-AF65-F5344CB8AC3E}">
        <p14:creationId xmlns:p14="http://schemas.microsoft.com/office/powerpoint/2010/main" val="56685604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Rôle</a:t>
            </a:r>
            <a:r>
              <a:rPr lang="de-CH" dirty="0" smtClean="0"/>
              <a:t> des </a:t>
            </a:r>
            <a:r>
              <a:rPr lang="de-CH" dirty="0" err="1" smtClean="0"/>
              <a:t>assistants</a:t>
            </a:r>
            <a:r>
              <a:rPr lang="de-CH" dirty="0" smtClean="0"/>
              <a:t> </a:t>
            </a:r>
            <a:r>
              <a:rPr lang="de-CH" dirty="0" err="1" smtClean="0"/>
              <a:t>vocaux</a:t>
            </a:r>
            <a:r>
              <a:rPr lang="de-CH" dirty="0" smtClean="0"/>
              <a:t> </a:t>
            </a:r>
            <a:r>
              <a:rPr lang="de-CH" dirty="0" err="1" smtClean="0"/>
              <a:t>dans</a:t>
            </a:r>
            <a:r>
              <a:rPr lang="de-CH" dirty="0" smtClean="0"/>
              <a:t> la </a:t>
            </a:r>
            <a:r>
              <a:rPr lang="de-CH" dirty="0" err="1" smtClean="0"/>
              <a:t>vie</a:t>
            </a:r>
            <a:r>
              <a:rPr lang="de-CH" dirty="0" smtClean="0"/>
              <a:t> </a:t>
            </a:r>
            <a:r>
              <a:rPr lang="de-CH" dirty="0" err="1" smtClean="0"/>
              <a:t>quotidienne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2.7: </a:t>
            </a:r>
            <a:r>
              <a:rPr lang="fr-FR" sz="1100" dirty="0"/>
              <a:t>Pensez-vous que ces assistants vocaux (</a:t>
            </a:r>
            <a:r>
              <a:rPr lang="fr-FR" sz="1100" dirty="0" err="1"/>
              <a:t>Siri</a:t>
            </a:r>
            <a:r>
              <a:rPr lang="fr-FR" sz="1100" dirty="0"/>
              <a:t>, Echo, Alexa, etc.) sont appelés à prendre une place importante dans notre quotidien?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1810442988"/>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[618]</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111999460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Présence</a:t>
            </a:r>
            <a:r>
              <a:rPr lang="de-CH" dirty="0" smtClean="0"/>
              <a:t> </a:t>
            </a:r>
            <a:r>
              <a:rPr lang="de-CH" dirty="0" err="1" smtClean="0"/>
              <a:t>sur</a:t>
            </a:r>
            <a:r>
              <a:rPr lang="de-CH" dirty="0" smtClean="0"/>
              <a:t> les </a:t>
            </a:r>
            <a:r>
              <a:rPr lang="de-CH" dirty="0" err="1" smtClean="0"/>
              <a:t>réseaux</a:t>
            </a:r>
            <a:r>
              <a:rPr lang="de-CH" dirty="0" smtClean="0"/>
              <a:t> </a:t>
            </a:r>
            <a:r>
              <a:rPr lang="de-CH" dirty="0" err="1" smtClean="0"/>
              <a:t>sociaux</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2.8: </a:t>
            </a:r>
            <a:r>
              <a:rPr lang="fr-FR" sz="1100" dirty="0"/>
              <a:t>Etes-vous présent sur les réseaux sociaux comme Facebook, </a:t>
            </a:r>
            <a:r>
              <a:rPr lang="fr-FR" sz="1100" dirty="0" err="1"/>
              <a:t>Twitter,Instagram</a:t>
            </a:r>
            <a:r>
              <a:rPr lang="fr-FR" sz="1100" dirty="0"/>
              <a:t>, etc.? </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3547855462"/>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[618]</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85044539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Contenus</a:t>
            </a:r>
            <a:r>
              <a:rPr lang="de-CH" dirty="0" smtClean="0"/>
              <a:t> </a:t>
            </a:r>
            <a:r>
              <a:rPr lang="de-CH" dirty="0" err="1" smtClean="0"/>
              <a:t>postés</a:t>
            </a:r>
            <a:r>
              <a:rPr lang="de-CH" dirty="0" smtClean="0"/>
              <a:t> </a:t>
            </a:r>
            <a:r>
              <a:rPr lang="de-CH" dirty="0" err="1" smtClean="0"/>
              <a:t>sur</a:t>
            </a:r>
            <a:r>
              <a:rPr lang="de-CH" dirty="0" smtClean="0"/>
              <a:t> les </a:t>
            </a:r>
            <a:r>
              <a:rPr lang="de-CH" dirty="0" err="1" smtClean="0"/>
              <a:t>réseaux</a:t>
            </a:r>
            <a:r>
              <a:rPr lang="de-CH" dirty="0" smtClean="0"/>
              <a:t> </a:t>
            </a:r>
            <a:r>
              <a:rPr lang="de-CH" dirty="0" err="1" smtClean="0"/>
              <a:t>sociaux</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2.9: </a:t>
            </a:r>
            <a:r>
              <a:rPr lang="fr-FR" sz="1100" dirty="0"/>
              <a:t>Lesquels des contenus suivants avez-vous déjà posté sur les réseaux sociaux? </a:t>
            </a:r>
            <a:endParaRPr lang="de-DE" sz="1100" dirty="0"/>
          </a:p>
          <a:p>
            <a:r>
              <a:rPr lang="de-CH" sz="1100" dirty="0" smtClean="0">
                <a:solidFill>
                  <a:schemeClr val="accent3"/>
                </a:solidFill>
              </a:rPr>
              <a:t>Filtre: </a:t>
            </a:r>
            <a:r>
              <a:rPr lang="de-CH" sz="1100" dirty="0" err="1" smtClean="0">
                <a:solidFill>
                  <a:schemeClr val="accent3"/>
                </a:solidFill>
              </a:rPr>
              <a:t>présent</a:t>
            </a:r>
            <a:r>
              <a:rPr lang="de-CH" sz="1100" dirty="0" smtClean="0">
                <a:solidFill>
                  <a:schemeClr val="accent3"/>
                </a:solidFill>
              </a:rPr>
              <a:t> </a:t>
            </a:r>
            <a:r>
              <a:rPr lang="de-CH" sz="1100" dirty="0" err="1" smtClean="0">
                <a:solidFill>
                  <a:schemeClr val="accent3"/>
                </a:solidFill>
              </a:rPr>
              <a:t>sur</a:t>
            </a:r>
            <a:r>
              <a:rPr lang="de-CH" sz="1100" dirty="0" smtClean="0">
                <a:solidFill>
                  <a:schemeClr val="accent3"/>
                </a:solidFill>
              </a:rPr>
              <a:t> les </a:t>
            </a:r>
            <a:r>
              <a:rPr lang="de-CH" sz="1100" dirty="0" err="1" smtClean="0">
                <a:solidFill>
                  <a:schemeClr val="accent3"/>
                </a:solidFill>
              </a:rPr>
              <a:t>réseaux</a:t>
            </a:r>
            <a:r>
              <a:rPr lang="de-CH" sz="1100" dirty="0" smtClean="0">
                <a:solidFill>
                  <a:schemeClr val="accent3"/>
                </a:solidFill>
              </a:rPr>
              <a:t> </a:t>
            </a:r>
            <a:r>
              <a:rPr lang="de-CH" sz="1100" dirty="0" err="1" smtClean="0">
                <a:solidFill>
                  <a:schemeClr val="accent3"/>
                </a:solidFill>
              </a:rPr>
              <a:t>sociaux</a:t>
            </a:r>
            <a:r>
              <a:rPr lang="de-CH" sz="1100" dirty="0" smtClean="0">
                <a:solidFill>
                  <a:schemeClr val="accent3"/>
                </a:solidFill>
              </a:rPr>
              <a:t> | </a:t>
            </a:r>
            <a:r>
              <a:rPr lang="de-CH" sz="1100" dirty="0" err="1" smtClean="0">
                <a:solidFill>
                  <a:schemeClr val="accent3"/>
                </a:solidFill>
              </a:rPr>
              <a:t>Question</a:t>
            </a:r>
            <a:r>
              <a:rPr lang="de-CH" sz="1100" dirty="0" smtClean="0">
                <a:solidFill>
                  <a:schemeClr val="accent3"/>
                </a:solidFill>
              </a:rPr>
              <a:t> </a:t>
            </a:r>
            <a:r>
              <a:rPr lang="de-CH" sz="1100" dirty="0" err="1">
                <a:solidFill>
                  <a:schemeClr val="accent3"/>
                </a:solidFill>
              </a:rPr>
              <a:t>fermée</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1413354856"/>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smtClean="0">
                <a:latin typeface="Arial" pitchFamily="34" charset="0"/>
                <a:cs typeface="Arial" pitchFamily="34" charset="0"/>
              </a:rPr>
              <a:t>étiquetés</a:t>
            </a:r>
            <a:endParaRPr lang="de-CH" sz="1000" dirty="0">
              <a:latin typeface="Arial" pitchFamily="34" charset="0"/>
              <a:cs typeface="Arial" pitchFamily="34" charset="0"/>
            </a:endParaRPr>
          </a:p>
        </p:txBody>
      </p:sp>
    </p:spTree>
    <p:extLst>
      <p:ext uri="{BB962C8B-B14F-4D97-AF65-F5344CB8AC3E}">
        <p14:creationId xmlns:p14="http://schemas.microsoft.com/office/powerpoint/2010/main" val="354049257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00" y="601020"/>
            <a:ext cx="9658800" cy="430887"/>
          </a:xfrm>
        </p:spPr>
        <p:txBody>
          <a:bodyPr/>
          <a:lstStyle/>
          <a:p>
            <a:r>
              <a:rPr lang="de-CH" dirty="0" err="1" smtClean="0"/>
              <a:t>Offres</a:t>
            </a:r>
            <a:r>
              <a:rPr lang="de-CH" dirty="0" smtClean="0"/>
              <a:t> </a:t>
            </a:r>
            <a:r>
              <a:rPr lang="de-CH" dirty="0" err="1" smtClean="0"/>
              <a:t>susceptibles</a:t>
            </a:r>
            <a:r>
              <a:rPr lang="de-CH" dirty="0" smtClean="0"/>
              <a:t> par des </a:t>
            </a:r>
            <a:r>
              <a:rPr lang="de-CH" dirty="0" err="1" smtClean="0"/>
              <a:t>traces</a:t>
            </a:r>
            <a:r>
              <a:rPr lang="de-CH" dirty="0" smtClean="0"/>
              <a:t> de </a:t>
            </a:r>
            <a:r>
              <a:rPr lang="de-CH" dirty="0" err="1" smtClean="0"/>
              <a:t>données</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3.4: </a:t>
            </a:r>
            <a:r>
              <a:rPr lang="fr-FR" sz="1100" dirty="0"/>
              <a:t>Les traces de données numériques que nous laissons derrière nous en utilisant Internet (intérêts, goûts, pouvoir d'achat) peuvent être utilisées pour vous proposer des offres susceptibles de vous intéresser. Trouvez-vous cela plutôt positif ou négatif</a:t>
            </a:r>
            <a:r>
              <a:rPr lang="fr-FR" sz="1100" dirty="0" smtClean="0"/>
              <a:t>?</a:t>
            </a:r>
            <a:endParaRPr lang="de-DE" sz="1100" dirty="0" smtClean="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1= </a:t>
            </a:r>
            <a:r>
              <a:rPr lang="de-CH" sz="1100" dirty="0" err="1" smtClean="0">
                <a:solidFill>
                  <a:schemeClr val="accent3"/>
                </a:solidFill>
              </a:rPr>
              <a:t>très</a:t>
            </a:r>
            <a:r>
              <a:rPr lang="de-CH" sz="1100" dirty="0" smtClean="0">
                <a:solidFill>
                  <a:schemeClr val="accent3"/>
                </a:solidFill>
              </a:rPr>
              <a:t> </a:t>
            </a:r>
            <a:r>
              <a:rPr lang="de-CH" sz="1100" dirty="0" err="1">
                <a:solidFill>
                  <a:schemeClr val="accent3"/>
                </a:solidFill>
              </a:rPr>
              <a:t>négatif</a:t>
            </a:r>
            <a:r>
              <a:rPr lang="de-CH" sz="1100" dirty="0">
                <a:solidFill>
                  <a:schemeClr val="accent3"/>
                </a:solidFill>
              </a:rPr>
              <a:t>, </a:t>
            </a:r>
            <a:r>
              <a:rPr lang="de-CH" sz="1100" dirty="0" smtClean="0">
                <a:solidFill>
                  <a:schemeClr val="accent3"/>
                </a:solidFill>
              </a:rPr>
              <a:t>4= </a:t>
            </a:r>
            <a:r>
              <a:rPr lang="de-CH" sz="1100" dirty="0" err="1">
                <a:solidFill>
                  <a:schemeClr val="accent3"/>
                </a:solidFill>
              </a:rPr>
              <a:t>très</a:t>
            </a:r>
            <a:r>
              <a:rPr lang="de-CH" sz="1100" dirty="0">
                <a:solidFill>
                  <a:schemeClr val="accent3"/>
                </a:solidFill>
              </a:rPr>
              <a:t> </a:t>
            </a:r>
            <a:r>
              <a:rPr lang="de-CH" sz="1100" dirty="0" err="1" smtClean="0">
                <a:solidFill>
                  <a:schemeClr val="accent3"/>
                </a:solidFill>
              </a:rPr>
              <a:t>positif</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graphicFrame>
        <p:nvGraphicFramePr>
          <p:cNvPr id="13" name="Inhaltsplatzhalter 2"/>
          <p:cNvGraphicFramePr>
            <a:graphicFrameLocks/>
          </p:cNvGraphicFramePr>
          <p:nvPr>
            <p:extLst>
              <p:ext uri="{D42A27DB-BD31-4B8C-83A1-F6EECF244321}">
                <p14:modId xmlns:p14="http://schemas.microsoft.com/office/powerpoint/2010/main" val="502267944"/>
              </p:ext>
            </p:extLst>
          </p:nvPr>
        </p:nvGraphicFramePr>
        <p:xfrm>
          <a:off x="510292" y="1962101"/>
          <a:ext cx="965478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929640" y="2148840"/>
            <a:ext cx="1424940" cy="153888"/>
          </a:xfrm>
          <a:prstGeom prst="rect">
            <a:avLst/>
          </a:prstGeom>
          <a:noFill/>
        </p:spPr>
        <p:txBody>
          <a:bodyPr wrap="square" lIns="0" tIns="0" rIns="0" bIns="0" rtlCol="0" anchor="ctr">
            <a:spAutoFit/>
          </a:bodyPr>
          <a:lstStyle/>
          <a:p>
            <a:pPr algn="r"/>
            <a:r>
              <a:rPr lang="de-CH" sz="1000" b="1" dirty="0" smtClean="0"/>
              <a:t>Total [618]</a:t>
            </a:r>
            <a:endParaRPr lang="de-DE" sz="1000" b="1" dirty="0" smtClean="0"/>
          </a:p>
        </p:txBody>
      </p:sp>
      <p:sp>
        <p:nvSpPr>
          <p:cNvPr id="17" name="Textfeld 16"/>
          <p:cNvSpPr txBox="1"/>
          <p:nvPr/>
        </p:nvSpPr>
        <p:spPr>
          <a:xfrm>
            <a:off x="929640" y="2552700"/>
            <a:ext cx="1424940" cy="153888"/>
          </a:xfrm>
          <a:prstGeom prst="rect">
            <a:avLst/>
          </a:prstGeom>
          <a:noFill/>
        </p:spPr>
        <p:txBody>
          <a:bodyPr wrap="square" lIns="0" tIns="0" rIns="0" bIns="0" rtlCol="0" anchor="ctr">
            <a:spAutoFit/>
          </a:bodyPr>
          <a:lstStyle/>
          <a:p>
            <a:pPr algn="r"/>
            <a:r>
              <a:rPr lang="de-CH" sz="1000" b="1" dirty="0" err="1" smtClean="0"/>
              <a:t>Âge</a:t>
            </a:r>
            <a:endParaRPr lang="de-DE" sz="1000" b="1" dirty="0" smtClean="0"/>
          </a:p>
        </p:txBody>
      </p:sp>
      <p:sp>
        <p:nvSpPr>
          <p:cNvPr id="18" name="Textfeld 17"/>
          <p:cNvSpPr txBox="1"/>
          <p:nvPr/>
        </p:nvSpPr>
        <p:spPr>
          <a:xfrm>
            <a:off x="417195" y="5176444"/>
            <a:ext cx="9752453" cy="307777"/>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a:latin typeface="Arial" pitchFamily="34" charset="0"/>
                <a:cs typeface="Arial" pitchFamily="34" charset="0"/>
              </a:rPr>
              <a:t>étiquetés</a:t>
            </a:r>
            <a:endParaRPr lang="de-CH" sz="1000" dirty="0">
              <a:latin typeface="Arial" pitchFamily="34" charset="0"/>
              <a:cs typeface="Arial" pitchFamily="34" charset="0"/>
            </a:endParaRPr>
          </a:p>
          <a:p>
            <a:r>
              <a:rPr lang="de-CH" sz="1000" dirty="0">
                <a:latin typeface="Arial" pitchFamily="34" charset="0"/>
                <a:cs typeface="Arial" pitchFamily="34" charset="0"/>
              </a:rPr>
              <a:t>Les </a:t>
            </a:r>
            <a:r>
              <a:rPr lang="de-CH" sz="1000" dirty="0" err="1">
                <a:latin typeface="Arial" pitchFamily="34" charset="0"/>
                <a:cs typeface="Arial" pitchFamily="34" charset="0"/>
              </a:rPr>
              <a:t>lettres</a:t>
            </a:r>
            <a:r>
              <a:rPr lang="de-CH" sz="1000" dirty="0">
                <a:latin typeface="Arial" pitchFamily="34" charset="0"/>
                <a:cs typeface="Arial" pitchFamily="34" charset="0"/>
              </a:rPr>
              <a:t> </a:t>
            </a:r>
            <a:r>
              <a:rPr lang="de-CH" sz="1000" dirty="0" err="1">
                <a:latin typeface="Arial" pitchFamily="34" charset="0"/>
                <a:cs typeface="Arial" pitchFamily="34" charset="0"/>
              </a:rPr>
              <a:t>après</a:t>
            </a:r>
            <a:r>
              <a:rPr lang="de-CH" sz="1000" dirty="0">
                <a:latin typeface="Arial" pitchFamily="34" charset="0"/>
                <a:cs typeface="Arial" pitchFamily="34" charset="0"/>
              </a:rPr>
              <a:t> la </a:t>
            </a:r>
            <a:r>
              <a:rPr lang="de-CH" sz="1000" dirty="0" err="1">
                <a:latin typeface="Arial" pitchFamily="34" charset="0"/>
                <a:cs typeface="Arial" pitchFamily="34" charset="0"/>
              </a:rPr>
              <a:t>moyenne</a:t>
            </a:r>
            <a:r>
              <a:rPr lang="de-CH" sz="1000" dirty="0">
                <a:latin typeface="Arial" pitchFamily="34" charset="0"/>
                <a:cs typeface="Arial" pitchFamily="34" charset="0"/>
              </a:rPr>
              <a:t> </a:t>
            </a:r>
            <a:r>
              <a:rPr lang="de-CH" sz="1000" dirty="0" err="1">
                <a:latin typeface="Arial" pitchFamily="34" charset="0"/>
                <a:cs typeface="Arial" pitchFamily="34" charset="0"/>
              </a:rPr>
              <a:t>signifient</a:t>
            </a:r>
            <a:r>
              <a:rPr lang="de-CH" sz="1000" dirty="0">
                <a:latin typeface="Arial" pitchFamily="34" charset="0"/>
                <a:cs typeface="Arial" pitchFamily="34" charset="0"/>
              </a:rPr>
              <a:t> </a:t>
            </a:r>
            <a:r>
              <a:rPr lang="de-CH" sz="1000" dirty="0" err="1">
                <a:latin typeface="Arial" pitchFamily="34" charset="0"/>
                <a:cs typeface="Arial" pitchFamily="34" charset="0"/>
              </a:rPr>
              <a:t>une</a:t>
            </a:r>
            <a:r>
              <a:rPr lang="de-CH" sz="1000" dirty="0">
                <a:latin typeface="Arial" pitchFamily="34" charset="0"/>
                <a:cs typeface="Arial" pitchFamily="34" charset="0"/>
              </a:rPr>
              <a:t> </a:t>
            </a:r>
            <a:r>
              <a:rPr lang="de-CH" sz="1000" dirty="0" err="1">
                <a:latin typeface="Arial" pitchFamily="34" charset="0"/>
                <a:cs typeface="Arial" pitchFamily="34" charset="0"/>
              </a:rPr>
              <a:t>différence</a:t>
            </a:r>
            <a:r>
              <a:rPr lang="de-CH" sz="1000" dirty="0">
                <a:latin typeface="Arial" pitchFamily="34" charset="0"/>
                <a:cs typeface="Arial" pitchFamily="34" charset="0"/>
              </a:rPr>
              <a:t> </a:t>
            </a:r>
            <a:r>
              <a:rPr lang="de-CH" sz="1000" dirty="0" err="1">
                <a:latin typeface="Arial" pitchFamily="34" charset="0"/>
                <a:cs typeface="Arial" pitchFamily="34" charset="0"/>
              </a:rPr>
              <a:t>significative</a:t>
            </a:r>
            <a:r>
              <a:rPr lang="de-CH" sz="1000" dirty="0">
                <a:latin typeface="Arial" pitchFamily="34" charset="0"/>
                <a:cs typeface="Arial" pitchFamily="34" charset="0"/>
              </a:rPr>
              <a:t> (</a:t>
            </a:r>
            <a:r>
              <a:rPr lang="de-CH" sz="1000" dirty="0" err="1">
                <a:latin typeface="Arial" pitchFamily="34" charset="0"/>
                <a:cs typeface="Arial" pitchFamily="34" charset="0"/>
              </a:rPr>
              <a:t>niveau</a:t>
            </a:r>
            <a:r>
              <a:rPr lang="de-CH" sz="1000" dirty="0">
                <a:latin typeface="Arial" pitchFamily="34" charset="0"/>
                <a:cs typeface="Arial" pitchFamily="34" charset="0"/>
              </a:rPr>
              <a:t> 95%) en </a:t>
            </a:r>
            <a:r>
              <a:rPr lang="de-CH" sz="1000" dirty="0" err="1">
                <a:latin typeface="Arial" pitchFamily="34" charset="0"/>
                <a:cs typeface="Arial" pitchFamily="34" charset="0"/>
              </a:rPr>
              <a:t>comparaison</a:t>
            </a:r>
            <a:r>
              <a:rPr lang="de-CH" sz="1000" dirty="0">
                <a:latin typeface="Arial" pitchFamily="34" charset="0"/>
                <a:cs typeface="Arial" pitchFamily="34" charset="0"/>
              </a:rPr>
              <a:t> </a:t>
            </a:r>
            <a:r>
              <a:rPr lang="de-CH" sz="1000" dirty="0" err="1">
                <a:latin typeface="Arial" pitchFamily="34" charset="0"/>
                <a:cs typeface="Arial" pitchFamily="34" charset="0"/>
              </a:rPr>
              <a:t>avec</a:t>
            </a:r>
            <a:r>
              <a:rPr lang="de-CH" sz="1000" dirty="0">
                <a:latin typeface="Arial" pitchFamily="34" charset="0"/>
                <a:cs typeface="Arial" pitchFamily="34" charset="0"/>
              </a:rPr>
              <a:t> les </a:t>
            </a:r>
            <a:r>
              <a:rPr lang="de-CH" sz="1000" dirty="0" err="1">
                <a:latin typeface="Arial" pitchFamily="34" charset="0"/>
                <a:cs typeface="Arial" pitchFamily="34" charset="0"/>
              </a:rPr>
              <a:t>segments</a:t>
            </a:r>
            <a:r>
              <a:rPr lang="de-CH" sz="1000" dirty="0">
                <a:latin typeface="Arial" pitchFamily="34" charset="0"/>
                <a:cs typeface="Arial" pitchFamily="34" charset="0"/>
              </a:rPr>
              <a:t>, </a:t>
            </a:r>
            <a:r>
              <a:rPr lang="de-CH" sz="1000" dirty="0" err="1">
                <a:latin typeface="Arial" pitchFamily="34" charset="0"/>
                <a:cs typeface="Arial" pitchFamily="34" charset="0"/>
              </a:rPr>
              <a:t>qui</a:t>
            </a:r>
            <a:r>
              <a:rPr lang="de-CH" sz="1000" dirty="0">
                <a:latin typeface="Arial" pitchFamily="34" charset="0"/>
                <a:cs typeface="Arial" pitchFamily="34" charset="0"/>
              </a:rPr>
              <a:t>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représentés</a:t>
            </a:r>
            <a:r>
              <a:rPr lang="de-CH" sz="1000" dirty="0">
                <a:latin typeface="Arial" pitchFamily="34" charset="0"/>
                <a:cs typeface="Arial" pitchFamily="34" charset="0"/>
              </a:rPr>
              <a:t> par les </a:t>
            </a:r>
            <a:r>
              <a:rPr lang="de-CH" sz="1000" dirty="0" err="1">
                <a:latin typeface="Arial" pitchFamily="34" charset="0"/>
                <a:cs typeface="Arial" pitchFamily="34" charset="0"/>
              </a:rPr>
              <a:t>lettres</a:t>
            </a:r>
            <a:endParaRPr lang="de-CH" sz="1000" dirty="0">
              <a:latin typeface="Arial" pitchFamily="34" charset="0"/>
              <a:cs typeface="Arial" pitchFamily="34" charset="0"/>
            </a:endParaRPr>
          </a:p>
        </p:txBody>
      </p:sp>
      <p:graphicFrame>
        <p:nvGraphicFramePr>
          <p:cNvPr id="10" name="Inhaltsplatzhalter 9"/>
          <p:cNvGraphicFramePr>
            <a:graphicFrameLocks/>
          </p:cNvGraphicFramePr>
          <p:nvPr>
            <p:extLst>
              <p:ext uri="{D42A27DB-BD31-4B8C-83A1-F6EECF244321}">
                <p14:modId xmlns:p14="http://schemas.microsoft.com/office/powerpoint/2010/main" val="2796003790"/>
              </p:ext>
            </p:extLst>
          </p:nvPr>
        </p:nvGraphicFramePr>
        <p:xfrm>
          <a:off x="8859028" y="1850804"/>
          <a:ext cx="571007" cy="2721195"/>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425929">
                <a:tc>
                  <a:txBody>
                    <a:bodyPr/>
                    <a:lstStyle/>
                    <a:p>
                      <a:pPr algn="ctr" fontAlgn="b"/>
                      <a:r>
                        <a:rPr lang="de-DE" sz="1000" b="0" i="0" u="none" strike="noStrike" dirty="0" smtClean="0">
                          <a:solidFill>
                            <a:schemeClr val="tx1"/>
                          </a:solidFill>
                          <a:effectLst/>
                          <a:latin typeface="+mn-lt"/>
                        </a:rPr>
                        <a:t>2.2</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endParaRPr lang="de-DE" sz="1000" b="0" i="0" u="none" strike="noStrike">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2.3 </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2.3 D</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a:solidFill>
                            <a:schemeClr val="tx1"/>
                          </a:solidFill>
                          <a:effectLst/>
                          <a:latin typeface="+mn-lt"/>
                        </a:rPr>
                        <a:t>2.2</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2.1</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8008247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ChangeAspect="1"/>
          </p:cNvGraphicFramePr>
          <p:nvPr>
            <p:extLst>
              <p:ext uri="{D42A27DB-BD31-4B8C-83A1-F6EECF244321}">
                <p14:modId xmlns:p14="http://schemas.microsoft.com/office/powerpoint/2010/main" val="2525507079"/>
              </p:ext>
            </p:extLst>
          </p:nvPr>
        </p:nvGraphicFramePr>
        <p:xfrm>
          <a:off x="512204" y="1782445"/>
          <a:ext cx="7306944" cy="33337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Offres</a:t>
            </a:r>
            <a:r>
              <a:rPr lang="de-DE" dirty="0" smtClean="0"/>
              <a:t> de </a:t>
            </a:r>
            <a:r>
              <a:rPr lang="de-DE" dirty="0" err="1" smtClean="0"/>
              <a:t>tourisme</a:t>
            </a:r>
            <a:r>
              <a:rPr lang="de-DE" dirty="0" smtClean="0"/>
              <a:t> </a:t>
            </a:r>
            <a:r>
              <a:rPr lang="de-DE" dirty="0" err="1" smtClean="0"/>
              <a:t>sur</a:t>
            </a:r>
            <a:r>
              <a:rPr lang="de-DE" dirty="0" smtClean="0"/>
              <a:t> </a:t>
            </a:r>
            <a:r>
              <a:rPr lang="de-DE" dirty="0" err="1" smtClean="0"/>
              <a:t>mesure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507831"/>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3.5: </a:t>
            </a:r>
            <a:r>
              <a:rPr lang="fr-FR" sz="1100" dirty="0"/>
              <a:t>En ayant accès à vos données et en connaissant vos goûts et votre pouvoir d'achat, les voyagistes pourront vous proposer des vacances et des voyages sur mesure. Seriez-vous intéressé par de telles propositions?</a:t>
            </a:r>
            <a:endParaRPr lang="de-DE" sz="1100" dirty="0"/>
          </a:p>
          <a:p>
            <a:r>
              <a:rPr lang="de-CH" sz="1100" dirty="0" smtClean="0">
                <a:solidFill>
                  <a:schemeClr val="accent3"/>
                </a:solidFill>
              </a:rPr>
              <a:t>Filtre</a:t>
            </a:r>
            <a:r>
              <a:rPr lang="de-CH" sz="1100" dirty="0">
                <a:solidFill>
                  <a:schemeClr val="accent3"/>
                </a:solidFill>
              </a:rPr>
              <a:t>: </a:t>
            </a:r>
            <a:r>
              <a:rPr lang="de-CH" sz="1100" dirty="0" err="1">
                <a:solidFill>
                  <a:schemeClr val="accent3"/>
                </a:solidFill>
              </a:rPr>
              <a:t>pas</a:t>
            </a:r>
            <a:r>
              <a:rPr lang="de-CH" sz="1100" dirty="0">
                <a:solidFill>
                  <a:schemeClr val="accent3"/>
                </a:solidFill>
              </a:rPr>
              <a:t> de filtre | </a:t>
            </a:r>
            <a:r>
              <a:rPr lang="de-CH" sz="1100" dirty="0" err="1">
                <a:solidFill>
                  <a:schemeClr val="accent3"/>
                </a:solidFill>
              </a:rPr>
              <a:t>Question</a:t>
            </a:r>
            <a:r>
              <a:rPr lang="de-CH" sz="1100" dirty="0">
                <a:solidFill>
                  <a:schemeClr val="accent3"/>
                </a:solidFill>
              </a:rPr>
              <a:t> </a:t>
            </a:r>
            <a:r>
              <a:rPr lang="de-CH" sz="1100" dirty="0" err="1">
                <a:solidFill>
                  <a:schemeClr val="accent3"/>
                </a:solidFill>
              </a:rPr>
              <a:t>fermée</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
        <p:nvSpPr>
          <p:cNvPr id="9" name="Textfeld 8"/>
          <p:cNvSpPr txBox="1"/>
          <p:nvPr/>
        </p:nvSpPr>
        <p:spPr>
          <a:xfrm>
            <a:off x="3309138" y="2016235"/>
            <a:ext cx="1374777" cy="246221"/>
          </a:xfrm>
          <a:prstGeom prst="rect">
            <a:avLst/>
          </a:prstGeom>
          <a:noFill/>
        </p:spPr>
        <p:txBody>
          <a:bodyPr wrap="square" rtlCol="0">
            <a:spAutoFit/>
          </a:bodyPr>
          <a:lstStyle/>
          <a:p>
            <a:pPr algn="ctr"/>
            <a:r>
              <a:rPr lang="fr-CH" sz="1000" b="1" dirty="0" smtClean="0"/>
              <a:t>Total [618]</a:t>
            </a:r>
            <a:endParaRPr lang="de-CH" sz="1000" b="1" dirty="0" smtClean="0"/>
          </a:p>
        </p:txBody>
      </p:sp>
    </p:spTree>
    <p:extLst>
      <p:ext uri="{BB962C8B-B14F-4D97-AF65-F5344CB8AC3E}">
        <p14:creationId xmlns:p14="http://schemas.microsoft.com/office/powerpoint/2010/main" val="16081370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2"/>
          <p:cNvGraphicFramePr>
            <a:graphicFrameLocks/>
          </p:cNvGraphicFramePr>
          <p:nvPr>
            <p:extLst>
              <p:ext uri="{D42A27DB-BD31-4B8C-83A1-F6EECF244321}">
                <p14:modId xmlns:p14="http://schemas.microsoft.com/office/powerpoint/2010/main" val="3789004573"/>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Menaces</a:t>
            </a:r>
            <a:r>
              <a:rPr lang="de-DE" dirty="0" smtClean="0"/>
              <a:t> </a:t>
            </a:r>
            <a:r>
              <a:rPr lang="de-DE" dirty="0" err="1" smtClean="0"/>
              <a:t>pour</a:t>
            </a:r>
            <a:r>
              <a:rPr lang="de-DE" dirty="0" smtClean="0"/>
              <a:t> les </a:t>
            </a:r>
            <a:r>
              <a:rPr lang="de-DE" dirty="0" err="1" smtClean="0"/>
              <a:t>emplois</a:t>
            </a:r>
            <a:r>
              <a:rPr lang="de-DE" dirty="0" smtClean="0"/>
              <a:t> en Suisse</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4.1: </a:t>
            </a:r>
            <a:r>
              <a:rPr lang="fr-FR" sz="1100" dirty="0"/>
              <a:t>Parlons maintenant du monde du travail. A votre avis, qu’est ce qui pourrait représenter une menace pour les emplois en Suisse? </a:t>
            </a:r>
            <a:endParaRPr lang="de-DE" sz="1100" dirty="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a:t>
            </a:r>
            <a:r>
              <a:rPr lang="de-CH" sz="1100" dirty="0">
                <a:solidFill>
                  <a:schemeClr val="accent3"/>
                </a:solidFill>
              </a:rPr>
              <a:t>1</a:t>
            </a:r>
            <a:r>
              <a:rPr lang="de-CH" sz="1100" dirty="0" smtClean="0">
                <a:solidFill>
                  <a:schemeClr val="accent3"/>
                </a:solidFill>
              </a:rPr>
              <a:t>= </a:t>
            </a:r>
            <a:r>
              <a:rPr lang="de-CH" sz="1100" dirty="0" err="1">
                <a:solidFill>
                  <a:schemeClr val="accent3"/>
                </a:solidFill>
              </a:rPr>
              <a:t>pas</a:t>
            </a:r>
            <a:r>
              <a:rPr lang="de-CH" sz="1100" dirty="0">
                <a:solidFill>
                  <a:schemeClr val="accent3"/>
                </a:solidFill>
              </a:rPr>
              <a:t> de </a:t>
            </a:r>
            <a:r>
              <a:rPr lang="de-CH" sz="1100" dirty="0" err="1">
                <a:solidFill>
                  <a:schemeClr val="accent3"/>
                </a:solidFill>
              </a:rPr>
              <a:t>menace</a:t>
            </a:r>
            <a:r>
              <a:rPr lang="de-CH" sz="1100" dirty="0">
                <a:solidFill>
                  <a:schemeClr val="accent3"/>
                </a:solidFill>
              </a:rPr>
              <a:t>, </a:t>
            </a:r>
            <a:r>
              <a:rPr lang="de-CH" sz="1100" dirty="0" smtClean="0">
                <a:solidFill>
                  <a:schemeClr val="accent3"/>
                </a:solidFill>
              </a:rPr>
              <a:t>5= </a:t>
            </a:r>
            <a:r>
              <a:rPr lang="de-CH" sz="1100" dirty="0" err="1">
                <a:solidFill>
                  <a:schemeClr val="accent3"/>
                </a:solidFill>
              </a:rPr>
              <a:t>très</a:t>
            </a:r>
            <a:r>
              <a:rPr lang="de-CH" sz="1100" dirty="0">
                <a:solidFill>
                  <a:schemeClr val="accent3"/>
                </a:solidFill>
              </a:rPr>
              <a:t> forte </a:t>
            </a:r>
            <a:r>
              <a:rPr lang="de-CH" sz="1100" dirty="0" err="1">
                <a:solidFill>
                  <a:schemeClr val="accent3"/>
                </a:solidFill>
              </a:rPr>
              <a:t>menace</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graphicFrame>
        <p:nvGraphicFramePr>
          <p:cNvPr id="16" name="Inhaltsplatzhalter 9"/>
          <p:cNvGraphicFramePr>
            <a:graphicFrameLocks/>
          </p:cNvGraphicFramePr>
          <p:nvPr>
            <p:extLst>
              <p:ext uri="{D42A27DB-BD31-4B8C-83A1-F6EECF244321}">
                <p14:modId xmlns:p14="http://schemas.microsoft.com/office/powerpoint/2010/main" val="3161315654"/>
              </p:ext>
            </p:extLst>
          </p:nvPr>
        </p:nvGraphicFramePr>
        <p:xfrm>
          <a:off x="8859028" y="1850804"/>
          <a:ext cx="571007" cy="2721195"/>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425929">
                <a:tc>
                  <a:txBody>
                    <a:bodyPr/>
                    <a:lstStyle/>
                    <a:p>
                      <a:pPr algn="ctr" fontAlgn="b"/>
                      <a:r>
                        <a:rPr lang="de-DE" sz="1000" b="0" i="0" u="none" strike="noStrike" dirty="0" smtClean="0">
                          <a:solidFill>
                            <a:schemeClr val="tx1"/>
                          </a:solidFill>
                          <a:effectLst/>
                          <a:latin typeface="+mn-lt"/>
                        </a:rPr>
                        <a:t>4.0</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4.0</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3.8</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a:solidFill>
                            <a:schemeClr val="tx1"/>
                          </a:solidFill>
                          <a:effectLst/>
                          <a:latin typeface="+mn-lt"/>
                        </a:rPr>
                        <a:t>3.4</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3.2</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425929">
                <a:tc>
                  <a:txBody>
                    <a:bodyPr/>
                    <a:lstStyle/>
                    <a:p>
                      <a:pPr algn="ctr" fontAlgn="b"/>
                      <a:r>
                        <a:rPr lang="de-DE" sz="1000" b="0" i="0" u="none" strike="noStrike" dirty="0" smtClean="0">
                          <a:solidFill>
                            <a:schemeClr val="tx1"/>
                          </a:solidFill>
                          <a:effectLst/>
                          <a:latin typeface="+mn-lt"/>
                        </a:rPr>
                        <a:t>3.0</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smtClean="0">
                <a:latin typeface="Arial" pitchFamily="34" charset="0"/>
                <a:cs typeface="Arial" pitchFamily="34" charset="0"/>
              </a:rPr>
              <a:t>Base: n=[ ]</a:t>
            </a:r>
          </a:p>
        </p:txBody>
      </p:sp>
    </p:spTree>
    <p:extLst>
      <p:ext uri="{BB962C8B-B14F-4D97-AF65-F5344CB8AC3E}">
        <p14:creationId xmlns:p14="http://schemas.microsoft.com/office/powerpoint/2010/main" val="225845450"/>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2"/>
          <p:cNvGraphicFramePr>
            <a:graphicFrameLocks/>
          </p:cNvGraphicFramePr>
          <p:nvPr>
            <p:extLst>
              <p:ext uri="{D42A27DB-BD31-4B8C-83A1-F6EECF244321}">
                <p14:modId xmlns:p14="http://schemas.microsoft.com/office/powerpoint/2010/main" val="576023847"/>
              </p:ext>
            </p:extLst>
          </p:nvPr>
        </p:nvGraphicFramePr>
        <p:xfrm>
          <a:off x="510292" y="1962101"/>
          <a:ext cx="7833608" cy="3146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11200" y="601020"/>
            <a:ext cx="9658800" cy="430887"/>
          </a:xfrm>
        </p:spPr>
        <p:txBody>
          <a:bodyPr/>
          <a:lstStyle/>
          <a:p>
            <a:r>
              <a:rPr lang="de-DE" dirty="0" err="1" smtClean="0"/>
              <a:t>Traitement</a:t>
            </a:r>
            <a:r>
              <a:rPr lang="de-DE" dirty="0" smtClean="0"/>
              <a:t> </a:t>
            </a:r>
            <a:r>
              <a:rPr lang="de-DE" dirty="0" err="1" smtClean="0"/>
              <a:t>confidentiel</a:t>
            </a:r>
            <a:r>
              <a:rPr lang="de-DE" dirty="0" smtClean="0"/>
              <a:t> par les </a:t>
            </a:r>
            <a:r>
              <a:rPr lang="de-DE" dirty="0" err="1" smtClean="0"/>
              <a:t>institutions</a:t>
            </a:r>
            <a:endParaRPr lang="de-CH" dirty="0"/>
          </a:p>
        </p:txBody>
      </p:sp>
      <p:cxnSp>
        <p:nvCxnSpPr>
          <p:cNvPr id="3" name="Gerade Verbindung 2"/>
          <p:cNvCxnSpPr/>
          <p:nvPr/>
        </p:nvCxnSpPr>
        <p:spPr>
          <a:xfrm>
            <a:off x="520700" y="1279525"/>
            <a:ext cx="965041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520699" y="1374810"/>
            <a:ext cx="9650414" cy="338554"/>
          </a:xfrm>
          <a:prstGeom prst="rect">
            <a:avLst/>
          </a:prstGeom>
          <a:noFill/>
        </p:spPr>
        <p:txBody>
          <a:bodyPr wrap="square" lIns="0" tIns="0" rIns="0" bIns="0" rtlCol="0">
            <a:spAutoFit/>
          </a:bodyPr>
          <a:lstStyle/>
          <a:p>
            <a:r>
              <a:rPr lang="de-CH" sz="1100" dirty="0">
                <a:solidFill>
                  <a:schemeClr val="accent2"/>
                </a:solidFill>
              </a:rPr>
              <a:t>Q</a:t>
            </a:r>
            <a:r>
              <a:rPr lang="de-CH" sz="1100" dirty="0" smtClean="0">
                <a:solidFill>
                  <a:schemeClr val="accent2"/>
                </a:solidFill>
              </a:rPr>
              <a:t>5.2: </a:t>
            </a:r>
            <a:r>
              <a:rPr lang="fr-FR" sz="1100" dirty="0"/>
              <a:t>Avez-vous le sentiment que les institutions suivantes traitent vos données de manière confidentielle? </a:t>
            </a:r>
            <a:endParaRPr lang="fr-FR" sz="1100" dirty="0" smtClean="0"/>
          </a:p>
          <a:p>
            <a:r>
              <a:rPr lang="de-CH" sz="1100" dirty="0" smtClean="0">
                <a:solidFill>
                  <a:schemeClr val="accent3"/>
                </a:solidFill>
              </a:rPr>
              <a:t>Filtre: </a:t>
            </a:r>
            <a:r>
              <a:rPr lang="de-CH" sz="1100" dirty="0" err="1" smtClean="0">
                <a:solidFill>
                  <a:schemeClr val="accent3"/>
                </a:solidFill>
              </a:rPr>
              <a:t>pas</a:t>
            </a:r>
            <a:r>
              <a:rPr lang="de-CH" sz="1100" dirty="0" smtClean="0">
                <a:solidFill>
                  <a:schemeClr val="accent3"/>
                </a:solidFill>
              </a:rPr>
              <a:t> de filtre </a:t>
            </a:r>
            <a:r>
              <a:rPr lang="de-CH" sz="1100" dirty="0">
                <a:solidFill>
                  <a:schemeClr val="accent3"/>
                </a:solidFill>
              </a:rPr>
              <a:t>| </a:t>
            </a:r>
            <a:r>
              <a:rPr lang="de-CH" sz="1100" dirty="0" err="1">
                <a:solidFill>
                  <a:schemeClr val="accent3"/>
                </a:solidFill>
              </a:rPr>
              <a:t>Question</a:t>
            </a:r>
            <a:r>
              <a:rPr lang="de-CH" sz="1100" dirty="0">
                <a:solidFill>
                  <a:schemeClr val="accent3"/>
                </a:solidFill>
              </a:rPr>
              <a:t> </a:t>
            </a:r>
            <a:r>
              <a:rPr lang="de-CH" sz="1100" dirty="0" err="1" smtClean="0">
                <a:solidFill>
                  <a:schemeClr val="accent3"/>
                </a:solidFill>
              </a:rPr>
              <a:t>échelonnée</a:t>
            </a:r>
            <a:r>
              <a:rPr lang="de-CH" sz="1100" dirty="0" smtClean="0">
                <a:solidFill>
                  <a:schemeClr val="accent3"/>
                </a:solidFill>
              </a:rPr>
              <a:t>: </a:t>
            </a:r>
            <a:r>
              <a:rPr lang="de-CH" sz="1100" dirty="0">
                <a:solidFill>
                  <a:schemeClr val="accent3"/>
                </a:solidFill>
              </a:rPr>
              <a:t>1</a:t>
            </a:r>
            <a:r>
              <a:rPr lang="de-CH" sz="1100" dirty="0" smtClean="0">
                <a:solidFill>
                  <a:schemeClr val="accent3"/>
                </a:solidFill>
              </a:rPr>
              <a:t>= </a:t>
            </a:r>
            <a:r>
              <a:rPr lang="de-CH" sz="1100" dirty="0" err="1">
                <a:solidFill>
                  <a:schemeClr val="accent3"/>
                </a:solidFill>
              </a:rPr>
              <a:t>certainement</a:t>
            </a:r>
            <a:r>
              <a:rPr lang="de-CH" sz="1100" dirty="0">
                <a:solidFill>
                  <a:schemeClr val="accent3"/>
                </a:solidFill>
              </a:rPr>
              <a:t> </a:t>
            </a:r>
            <a:r>
              <a:rPr lang="de-CH" sz="1100" dirty="0" err="1" smtClean="0">
                <a:solidFill>
                  <a:schemeClr val="accent3"/>
                </a:solidFill>
              </a:rPr>
              <a:t>pas</a:t>
            </a:r>
            <a:r>
              <a:rPr lang="de-CH" sz="1100" dirty="0" smtClean="0">
                <a:solidFill>
                  <a:schemeClr val="accent3"/>
                </a:solidFill>
              </a:rPr>
              <a:t>, 4= </a:t>
            </a:r>
            <a:r>
              <a:rPr lang="de-CH" sz="1100" dirty="0" err="1">
                <a:solidFill>
                  <a:schemeClr val="accent3"/>
                </a:solidFill>
              </a:rPr>
              <a:t>oui</a:t>
            </a:r>
            <a:r>
              <a:rPr lang="de-CH" sz="1100" dirty="0">
                <a:solidFill>
                  <a:schemeClr val="accent3"/>
                </a:solidFill>
              </a:rPr>
              <a:t>, </a:t>
            </a:r>
            <a:r>
              <a:rPr lang="de-CH" sz="1100" dirty="0" err="1">
                <a:solidFill>
                  <a:schemeClr val="accent3"/>
                </a:solidFill>
              </a:rPr>
              <a:t>bien</a:t>
            </a:r>
            <a:r>
              <a:rPr lang="de-CH" sz="1100" dirty="0">
                <a:solidFill>
                  <a:schemeClr val="accent3"/>
                </a:solidFill>
              </a:rPr>
              <a:t> </a:t>
            </a:r>
            <a:r>
              <a:rPr lang="de-CH" sz="1100" dirty="0" err="1">
                <a:solidFill>
                  <a:schemeClr val="accent3"/>
                </a:solidFill>
              </a:rPr>
              <a:t>sûr</a:t>
            </a:r>
            <a:r>
              <a:rPr lang="de-CH" sz="1100" dirty="0">
                <a:solidFill>
                  <a:schemeClr val="accent3"/>
                </a:solidFill>
              </a:rPr>
              <a:t> | Suisse </a:t>
            </a:r>
            <a:r>
              <a:rPr lang="de-CH" sz="1100" dirty="0" err="1" smtClean="0">
                <a:solidFill>
                  <a:schemeClr val="accent3"/>
                </a:solidFill>
              </a:rPr>
              <a:t>Romande</a:t>
            </a:r>
            <a:endParaRPr lang="de-CH" sz="1100" dirty="0">
              <a:solidFill>
                <a:schemeClr val="accent3"/>
              </a:solidFill>
            </a:endParaRPr>
          </a:p>
        </p:txBody>
      </p:sp>
      <p:graphicFrame>
        <p:nvGraphicFramePr>
          <p:cNvPr id="16" name="Inhaltsplatzhalter 9"/>
          <p:cNvGraphicFramePr>
            <a:graphicFrameLocks/>
          </p:cNvGraphicFramePr>
          <p:nvPr>
            <p:extLst>
              <p:ext uri="{D42A27DB-BD31-4B8C-83A1-F6EECF244321}">
                <p14:modId xmlns:p14="http://schemas.microsoft.com/office/powerpoint/2010/main" val="2804495768"/>
              </p:ext>
            </p:extLst>
          </p:nvPr>
        </p:nvGraphicFramePr>
        <p:xfrm>
          <a:off x="8859028" y="1850804"/>
          <a:ext cx="571007" cy="2728817"/>
        </p:xfrm>
        <a:graphic>
          <a:graphicData uri="http://schemas.openxmlformats.org/drawingml/2006/table">
            <a:tbl>
              <a:tblPr firstRow="1" bandRow="1">
                <a:tableStyleId>{2D5ABB26-0587-4C30-8999-92F81FD0307C}</a:tableStyleId>
              </a:tblPr>
              <a:tblGrid>
                <a:gridCol w="571007"/>
              </a:tblGrid>
              <a:tr h="165621">
                <a:tc>
                  <a:txBody>
                    <a:bodyPr/>
                    <a:lstStyle/>
                    <a:p>
                      <a:pPr algn="ctr"/>
                      <a:r>
                        <a:rPr lang="de-CH" sz="1000" dirty="0" err="1" smtClean="0"/>
                        <a:t>Moyenne</a:t>
                      </a:r>
                      <a:endParaRPr lang="en-GB" sz="1000" dirty="0"/>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640799">
                <a:tc>
                  <a:txBody>
                    <a:bodyPr/>
                    <a:lstStyle/>
                    <a:p>
                      <a:pPr algn="ctr" fontAlgn="b"/>
                      <a:r>
                        <a:rPr lang="de-DE" sz="1000" b="0" i="0" u="none" strike="noStrike" dirty="0" smtClean="0">
                          <a:solidFill>
                            <a:schemeClr val="tx1"/>
                          </a:solidFill>
                          <a:effectLst/>
                          <a:latin typeface="+mn-lt"/>
                        </a:rPr>
                        <a:t>3.1</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640799">
                <a:tc>
                  <a:txBody>
                    <a:bodyPr/>
                    <a:lstStyle/>
                    <a:p>
                      <a:pPr algn="ctr" fontAlgn="b"/>
                      <a:r>
                        <a:rPr lang="de-DE" sz="1000" b="0" i="0" u="none" strike="noStrike" dirty="0" smtClean="0">
                          <a:solidFill>
                            <a:schemeClr val="tx1"/>
                          </a:solidFill>
                          <a:effectLst/>
                          <a:latin typeface="+mn-lt"/>
                        </a:rPr>
                        <a:t>2.6</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640799">
                <a:tc>
                  <a:txBody>
                    <a:bodyPr/>
                    <a:lstStyle/>
                    <a:p>
                      <a:pPr algn="ctr" fontAlgn="b"/>
                      <a:r>
                        <a:rPr lang="de-DE" sz="1000" b="0" i="0" u="none" strike="noStrike" dirty="0" smtClean="0">
                          <a:solidFill>
                            <a:schemeClr val="tx1"/>
                          </a:solidFill>
                          <a:effectLst/>
                          <a:latin typeface="+mn-lt"/>
                        </a:rPr>
                        <a:t>2.5</a:t>
                      </a:r>
                      <a:endParaRPr lang="de-DE" sz="1000" b="0" i="0" u="none" strike="noStrike" dirty="0">
                        <a:solidFill>
                          <a:schemeClr val="tx1"/>
                        </a:solidFill>
                        <a:effectLst/>
                        <a:latin typeface="+mn-lt"/>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640799">
                <a:tc>
                  <a:txBody>
                    <a:bodyPr/>
                    <a:lstStyle/>
                    <a:p>
                      <a:pPr algn="ctr" fontAlgn="b"/>
                      <a:r>
                        <a:rPr lang="de-DE" sz="1000" b="0" i="0" u="none" strike="noStrike" dirty="0">
                          <a:solidFill>
                            <a:schemeClr val="tx1"/>
                          </a:solidFill>
                          <a:effectLst/>
                          <a:latin typeface="+mn-lt"/>
                        </a:rPr>
                        <a:t>1.5</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Textfeld 17"/>
          <p:cNvSpPr txBox="1"/>
          <p:nvPr/>
        </p:nvSpPr>
        <p:spPr>
          <a:xfrm>
            <a:off x="417195" y="5330333"/>
            <a:ext cx="9752453" cy="153888"/>
          </a:xfrm>
          <a:prstGeom prst="rect">
            <a:avLst/>
          </a:prstGeom>
          <a:noFill/>
        </p:spPr>
        <p:txBody>
          <a:bodyPr wrap="square" tIns="0" bIns="0" rtlCol="0" anchor="b">
            <a:spAutoFit/>
          </a:bodyPr>
          <a:lstStyle/>
          <a:p>
            <a:r>
              <a:rPr lang="de-CH" sz="1000" dirty="0">
                <a:latin typeface="Arial" pitchFamily="34" charset="0"/>
                <a:cs typeface="Arial" pitchFamily="34" charset="0"/>
              </a:rPr>
              <a:t>Base: n=[ ]; </a:t>
            </a:r>
            <a:r>
              <a:rPr lang="de-CH" sz="1000" dirty="0" err="1">
                <a:latin typeface="Arial" pitchFamily="34" charset="0"/>
                <a:cs typeface="Arial" pitchFamily="34" charset="0"/>
              </a:rPr>
              <a:t>Valeurs</a:t>
            </a:r>
            <a:r>
              <a:rPr lang="de-CH" sz="1000" dirty="0">
                <a:latin typeface="Arial" pitchFamily="34" charset="0"/>
                <a:cs typeface="Arial" pitchFamily="34" charset="0"/>
              </a:rPr>
              <a:t> &lt;3% ne </a:t>
            </a:r>
            <a:r>
              <a:rPr lang="de-CH" sz="1000" dirty="0" err="1">
                <a:latin typeface="Arial" pitchFamily="34" charset="0"/>
                <a:cs typeface="Arial" pitchFamily="34" charset="0"/>
              </a:rPr>
              <a:t>sont</a:t>
            </a:r>
            <a:r>
              <a:rPr lang="de-CH" sz="1000" dirty="0">
                <a:latin typeface="Arial" pitchFamily="34" charset="0"/>
                <a:cs typeface="Arial" pitchFamily="34" charset="0"/>
              </a:rPr>
              <a:t> </a:t>
            </a:r>
            <a:r>
              <a:rPr lang="de-CH" sz="1000" dirty="0" err="1">
                <a:latin typeface="Arial" pitchFamily="34" charset="0"/>
                <a:cs typeface="Arial" pitchFamily="34" charset="0"/>
              </a:rPr>
              <a:t>pas</a:t>
            </a:r>
            <a:r>
              <a:rPr lang="de-CH" sz="1000" dirty="0">
                <a:latin typeface="Arial" pitchFamily="34" charset="0"/>
                <a:cs typeface="Arial" pitchFamily="34" charset="0"/>
              </a:rPr>
              <a:t> </a:t>
            </a:r>
            <a:r>
              <a:rPr lang="de-CH" sz="1000" dirty="0" err="1" smtClean="0">
                <a:latin typeface="Arial" pitchFamily="34" charset="0"/>
                <a:cs typeface="Arial" pitchFamily="34" charset="0"/>
              </a:rPr>
              <a:t>étiquetés</a:t>
            </a:r>
            <a:endParaRPr lang="de-CH" sz="1000" dirty="0" smtClean="0">
              <a:latin typeface="Arial" pitchFamily="34" charset="0"/>
              <a:cs typeface="Arial" pitchFamily="34" charset="0"/>
            </a:endParaRPr>
          </a:p>
        </p:txBody>
      </p:sp>
    </p:spTree>
    <p:extLst>
      <p:ext uri="{BB962C8B-B14F-4D97-AF65-F5344CB8AC3E}">
        <p14:creationId xmlns:p14="http://schemas.microsoft.com/office/powerpoint/2010/main" val="34831322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Management Summary</a:t>
            </a:r>
          </a:p>
        </p:txBody>
      </p:sp>
      <p:cxnSp>
        <p:nvCxnSpPr>
          <p:cNvPr id="3" name="Gerade Verbindung 2"/>
          <p:cNvCxnSpPr/>
          <p:nvPr/>
        </p:nvCxnSpPr>
        <p:spPr>
          <a:xfrm>
            <a:off x="523407" y="1279526"/>
            <a:ext cx="96450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nvPr>
        </p:nvGraphicFramePr>
        <p:xfrm>
          <a:off x="517060" y="1626443"/>
          <a:ext cx="9653349" cy="3410432"/>
        </p:xfrm>
        <a:graphic>
          <a:graphicData uri="http://schemas.openxmlformats.org/drawingml/2006/table">
            <a:tbl>
              <a:tblPr firstRow="1" bandRow="1">
                <a:tableStyleId>{2D5ABB26-0587-4C30-8999-92F81FD0307C}</a:tableStyleId>
              </a:tblPr>
              <a:tblGrid>
                <a:gridCol w="96533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tblGrid>
              <a:tr h="308684">
                <a:tc>
                  <a:txBody>
                    <a:bodyPr/>
                    <a:lstStyle/>
                    <a:p>
                      <a:r>
                        <a:rPr lang="de-CH" sz="1200" b="1" dirty="0">
                          <a:solidFill>
                            <a:schemeClr val="bg1">
                              <a:lumMod val="50000"/>
                            </a:schemeClr>
                          </a:solidFill>
                        </a:rPr>
                        <a:t>Traitement des données personnelles / protection des données (1)</a:t>
                      </a:r>
                      <a:endParaRPr lang="fr-CH" sz="1200" b="1" dirty="0">
                        <a:solidFill>
                          <a:schemeClr val="bg1">
                            <a:lumMod val="50000"/>
                          </a:schemeClr>
                        </a:solidFill>
                      </a:endParaRPr>
                    </a:p>
                  </a:txBody>
                  <a:tcPr marL="77957" marR="0" marT="0" marB="0" anchor="ctr">
                    <a:lnT w="28575"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101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90% des Suisses utilisent des cartes de fidélité pour faire leurs courses. Près de la moitié de la population trouve les avantages perçus grâce aux cartes de fidélité utiles alors qu’environ un quart considère ces avantages peu utiles. Cependant, un quart seulement considère la compensation que procure l’utilisation des données relevées par les cartes de fidélité comme suffisante. 4 Suisses sur 10 estiment que la compensation obtenue en échange de l’utilisation de cartes de fidélité n’est pas suffisante.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40% de la population pense que les données mises à la disposition des entreprises grâce à l’utilisation de cartes de fidélité sont exploitées à des fins de publicité personnalisée et de marketing et 23% s’attendent à recevoir des offres ciblées. 30% répondent que ces données servent à analyser leur comportement d’achat. 13% supposent que les données clients sont vendues ou transmises à des tiers.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En Suisse, 9 personnes sur 10 possèdent un smartphone. Parmi elles, 8% lisent toujours les conditions générales avant d’installer une app. 34% les lisent parfois et 60% ne les lisent normalement pas ou jamais.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txBody>
                  <a:tcPr marL="77957" marR="0"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Tree>
    <p:extLst>
      <p:ext uri="{BB962C8B-B14F-4D97-AF65-F5344CB8AC3E}">
        <p14:creationId xmlns:p14="http://schemas.microsoft.com/office/powerpoint/2010/main" val="24739968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Management Summary</a:t>
            </a:r>
          </a:p>
        </p:txBody>
      </p:sp>
      <p:cxnSp>
        <p:nvCxnSpPr>
          <p:cNvPr id="3" name="Gerade Verbindung 2"/>
          <p:cNvCxnSpPr/>
          <p:nvPr/>
        </p:nvCxnSpPr>
        <p:spPr>
          <a:xfrm>
            <a:off x="523407" y="1279526"/>
            <a:ext cx="96450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nvPr>
        </p:nvGraphicFramePr>
        <p:xfrm>
          <a:off x="517060" y="1626444"/>
          <a:ext cx="9653349" cy="3699258"/>
        </p:xfrm>
        <a:graphic>
          <a:graphicData uri="http://schemas.openxmlformats.org/drawingml/2006/table">
            <a:tbl>
              <a:tblPr firstRow="1" bandRow="1">
                <a:tableStyleId>{2D5ABB26-0587-4C30-8999-92F81FD0307C}</a:tableStyleId>
              </a:tblPr>
              <a:tblGrid>
                <a:gridCol w="96533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tblGrid>
              <a:tr h="329948">
                <a:tc>
                  <a:txBody>
                    <a:bodyPr/>
                    <a:lstStyle/>
                    <a:p>
                      <a:r>
                        <a:rPr lang="de-CH" sz="1200" b="1" dirty="0">
                          <a:solidFill>
                            <a:schemeClr val="bg1">
                              <a:lumMod val="50000"/>
                            </a:schemeClr>
                          </a:solidFill>
                        </a:rPr>
                        <a:t>Traitement des données personnelles / protection des données (2)</a:t>
                      </a:r>
                      <a:endParaRPr lang="fr-CH" sz="1200" b="1" dirty="0">
                        <a:solidFill>
                          <a:schemeClr val="bg1">
                            <a:lumMod val="50000"/>
                          </a:schemeClr>
                        </a:solidFill>
                      </a:endParaRPr>
                    </a:p>
                  </a:txBody>
                  <a:tcPr marL="77957" marR="0" marT="0" marB="0" anchor="ctr">
                    <a:lnT w="28575"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369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15% des propriétaires de smartphones utilisent un assistant vocal comme Siri ou Google Now sur leur appareil et ils sont 28% à envisager d’en utiliser un à l’avenir. L’utilisation d’assistants vocaux sur smartphone est particulièrement répandue en Suisse italienne. Seule une minorité utilise des enceintes intelligentes à la maison, mais là aussi, les personnes résidant en Suisse italienne sont celles qui envisagent plutôt de s’acheter une telle enceinte intelligente. Quant à savoir si les enceintes intelligentes occuperont un rôle important dans la vie quotidienne, les Suisses sont partagés: 39% pensent que oui et 44% non.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D’importantes disparités caractérisent les groupes d’âge en termes d’utilisation des réseaux sociaux: alors que la moitié des moins de 30 ans les utilisent chaque jour, seuls 12% des personnes de plus de 60 ans utilisent les réseaux sociaux. Cependant, les posts publiés par les internautes ne sont pas effrénés: les Millenials postent avec retenue sur leur propre santé alors que la plupart des internautes ont déjà posté une fois des informations concernant leurs loisirs.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40% estiment que les traces numériques qu’ils laissent en naviguant sur Internet sont préoccupantes et 25% ne les trouvent pas préoccupantes. Plus de trois quarts des utilisateurs de smartphones ont désactivé, au moins en partie, la géolocalisation. Un tiers des propriétaires de smartphones utilise des apps de santé et de fitness. La part des utilisateurs d’apps de santé et de fitness est deux fois plus importante chez les moins de 30 ans que chez les plus de 60 ans.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txBody>
                  <a:tcPr marL="77957" marR="0"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Tree>
    <p:extLst>
      <p:ext uri="{BB962C8B-B14F-4D97-AF65-F5344CB8AC3E}">
        <p14:creationId xmlns:p14="http://schemas.microsoft.com/office/powerpoint/2010/main" val="14979847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mtClean="0"/>
              <a:t>Management Summary</a:t>
            </a:r>
          </a:p>
        </p:txBody>
      </p:sp>
      <p:cxnSp>
        <p:nvCxnSpPr>
          <p:cNvPr id="3" name="Gerade Verbindung 2"/>
          <p:cNvCxnSpPr/>
          <p:nvPr/>
        </p:nvCxnSpPr>
        <p:spPr>
          <a:xfrm>
            <a:off x="523407" y="1279526"/>
            <a:ext cx="96450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elle 7"/>
          <p:cNvGraphicFramePr>
            <a:graphicFrameLocks noGrp="1"/>
          </p:cNvGraphicFramePr>
          <p:nvPr>
            <p:extLst/>
          </p:nvPr>
        </p:nvGraphicFramePr>
        <p:xfrm>
          <a:off x="517060" y="1626444"/>
          <a:ext cx="9653349" cy="3238526"/>
        </p:xfrm>
        <a:graphic>
          <a:graphicData uri="http://schemas.openxmlformats.org/drawingml/2006/table">
            <a:tbl>
              <a:tblPr firstRow="1" bandRow="1">
                <a:tableStyleId>{2D5ABB26-0587-4C30-8999-92F81FD0307C}</a:tableStyleId>
              </a:tblPr>
              <a:tblGrid>
                <a:gridCol w="96533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tblGrid>
              <a:tr h="339913">
                <a:tc>
                  <a:txBody>
                    <a:bodyPr/>
                    <a:lstStyle/>
                    <a:p>
                      <a:r>
                        <a:rPr lang="de-CH" sz="1200" b="1" dirty="0">
                          <a:solidFill>
                            <a:schemeClr val="bg1">
                              <a:lumMod val="50000"/>
                            </a:schemeClr>
                          </a:solidFill>
                        </a:rPr>
                        <a:t>Avenir</a:t>
                      </a:r>
                    </a:p>
                  </a:txBody>
                  <a:tcPr marL="77957" marR="0" marT="0" marB="0" anchor="ctr">
                    <a:lnT w="28575"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2898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Près de deux tiers des Suisses peuvent s’imaginer monter à bord d’un véhicule autonome. 45% pensent que les véhicules autonomes seront à l’avenir plus sûrs que les véhicules conduits par l’homme. Cependant, deux tiers des personnes qui trouvent que les véhicules autonomes seront plus sûrs à l’avenir aimeraient quand même conserver les conducteurs.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Le fait que les traces numériques sur Internet sont utilisées pour proposer des offres adaptées aux intérêts des internautes est jugé plutôt positif par 4 personnes sur 10 et plutôt négatif par 6 personnes sur 10. Malgré cela, 6 personnes sur 10 ne sont pas opposées à recevoir des offres de vacances et de voyages sur mesure, sur la base des données relatives à leurs goûts personnels et à leur pouvoir d’achat.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baseline="0" dirty="0">
                          <a:solidFill>
                            <a:schemeClr val="tx1"/>
                          </a:solidFill>
                        </a:rPr>
                        <a:t>Même si l’intelligence artificielle est considérée plutôt comme une chance que comme une menace dans le domaine médical, ils sont 60% à penser que l’utilisation de robots dans les maisons de retraite n’est pas une bonne idée. En Suisse romande, la population est moins réticente à l’idée de robots d’assistance qu’en Suisse alémanique.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a:solidFill>
                          <a:schemeClr val="tx1"/>
                        </a:solidFill>
                      </a:endParaRPr>
                    </a:p>
                  </a:txBody>
                  <a:tcPr marL="77957" marR="0"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Tree>
    <p:extLst>
      <p:ext uri="{BB962C8B-B14F-4D97-AF65-F5344CB8AC3E}">
        <p14:creationId xmlns:p14="http://schemas.microsoft.com/office/powerpoint/2010/main" val="555113821"/>
      </p:ext>
    </p:extLst>
  </p:cSld>
  <p:clrMapOvr>
    <a:masterClrMapping/>
  </p:clrMapOvr>
  <p:transition>
    <p:fade/>
  </p:transition>
</p:sld>
</file>

<file path=ppt/theme/theme1.xml><?xml version="1.0" encoding="utf-8"?>
<a:theme xmlns:a="http://schemas.openxmlformats.org/drawingml/2006/main" name="srg_template_16_9">
  <a:themeElements>
    <a:clrScheme name="RTS">
      <a:dk1>
        <a:sysClr val="windowText" lastClr="000000"/>
      </a:dk1>
      <a:lt1>
        <a:sysClr val="window" lastClr="FFFFFF"/>
      </a:lt1>
      <a:dk2>
        <a:srgbClr val="000000"/>
      </a:dk2>
      <a:lt2>
        <a:srgbClr val="FFFFFF"/>
      </a:lt2>
      <a:accent1>
        <a:srgbClr val="AF001E"/>
      </a:accent1>
      <a:accent2>
        <a:srgbClr val="333333"/>
      </a:accent2>
      <a:accent3>
        <a:srgbClr val="787878"/>
      </a:accent3>
      <a:accent4>
        <a:srgbClr val="969696"/>
      </a:accent4>
      <a:accent5>
        <a:srgbClr val="D2D2D2"/>
      </a:accent5>
      <a:accent6>
        <a:srgbClr val="AF001E"/>
      </a:accent6>
      <a:hlink>
        <a:srgbClr val="333333"/>
      </a:hlink>
      <a:folHlink>
        <a:srgbClr val="969696"/>
      </a:folHlink>
    </a:clrScheme>
    <a:fontScheme name="R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smtClean="0"/>
        </a:defPPr>
      </a:lstStyle>
    </a:txDef>
  </a:objectDefaults>
  <a:extraClrSchemeLst/>
  <a:extLst>
    <a:ext uri="{05A4C25C-085E-4340-85A3-A5531E510DB2}">
      <thm15:themeFamily xmlns="" xmlns:thm15="http://schemas.microsoft.com/office/thememl/2012/main" name="2dc1bbe6-0c75-4b61-8674-034b9d9c9ca9.potx" id="{AB3A31A3-A99E-4094-9E8D-813B35A7E686}" vid="{7CC703C0-2764-47D3-920D-BAD86CF8C10F}"/>
    </a:ext>
  </a:extLst>
</a:theme>
</file>

<file path=ppt/theme/theme2.xml><?xml version="1.0" encoding="utf-8"?>
<a:theme xmlns:a="http://schemas.openxmlformats.org/drawingml/2006/main" name="Larissa-Design">
  <a:themeElements>
    <a:clrScheme name="RTS">
      <a:dk1>
        <a:sysClr val="windowText" lastClr="000000"/>
      </a:dk1>
      <a:lt1>
        <a:sysClr val="window" lastClr="FFFFFF"/>
      </a:lt1>
      <a:dk2>
        <a:srgbClr val="000000"/>
      </a:dk2>
      <a:lt2>
        <a:srgbClr val="FFFFFF"/>
      </a:lt2>
      <a:accent1>
        <a:srgbClr val="AF001E"/>
      </a:accent1>
      <a:accent2>
        <a:srgbClr val="333333"/>
      </a:accent2>
      <a:accent3>
        <a:srgbClr val="787878"/>
      </a:accent3>
      <a:accent4>
        <a:srgbClr val="969696"/>
      </a:accent4>
      <a:accent5>
        <a:srgbClr val="D2D2D2"/>
      </a:accent5>
      <a:accent6>
        <a:srgbClr val="AF001E"/>
      </a:accent6>
      <a:hlink>
        <a:srgbClr val="333333"/>
      </a:hlink>
      <a:folHlink>
        <a:srgbClr val="969696"/>
      </a:folHlink>
    </a:clrScheme>
    <a:fontScheme name="R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RTS">
      <a:dk1>
        <a:sysClr val="windowText" lastClr="000000"/>
      </a:dk1>
      <a:lt1>
        <a:sysClr val="window" lastClr="FFFFFF"/>
      </a:lt1>
      <a:dk2>
        <a:srgbClr val="000000"/>
      </a:dk2>
      <a:lt2>
        <a:srgbClr val="FFFFFF"/>
      </a:lt2>
      <a:accent1>
        <a:srgbClr val="AF001E"/>
      </a:accent1>
      <a:accent2>
        <a:srgbClr val="333333"/>
      </a:accent2>
      <a:accent3>
        <a:srgbClr val="787878"/>
      </a:accent3>
      <a:accent4>
        <a:srgbClr val="969696"/>
      </a:accent4>
      <a:accent5>
        <a:srgbClr val="D2D2D2"/>
      </a:accent5>
      <a:accent6>
        <a:srgbClr val="AF001E"/>
      </a:accent6>
      <a:hlink>
        <a:srgbClr val="333333"/>
      </a:hlink>
      <a:folHlink>
        <a:srgbClr val="969696"/>
      </a:folHlink>
    </a:clrScheme>
    <a:fontScheme name="R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neOffixxDocumentPart xmlns:xsd="http://www.w3.org/2001/XMLSchema" xmlns:xsi="http://www.w3.org/2001/XMLSchema-instance" xmlns="http://schema.oneoffixx.com/OneOffixxDocumentPart/1" id="0ae572f3-2f09-4b1d-ac2a-e2cfb092990d" tId="e629e437-6a5c-4478-bdaa-3a6c311497b9" mtId="a2c9b700-86cd-4481-a17f-533fe9c504a2" tname="Präsentation DE 16:9" mode="NewDocument" colormode="None" lcid="2055">
  <Content>
    <DataModel xmlns=""/>
  </Content>
</OneOffixxDocumentPart>
</file>

<file path=customXml/itemProps1.xml><?xml version="1.0" encoding="utf-8"?>
<ds:datastoreItem xmlns:ds="http://schemas.openxmlformats.org/officeDocument/2006/customXml" ds:itemID="{111BEEB6-9A04-44AC-8B93-B552B0FDCF51}">
  <ds:schemaRefs>
    <ds:schemaRef ds:uri="http://www.w3.org/2001/XMLSchema"/>
    <ds:schemaRef ds:uri="http://schema.oneoffixx.com/OneOffixxDocumentPart/1"/>
    <ds:schemaRef ds:uri=""/>
  </ds:schemaRefs>
</ds:datastoreItem>
</file>

<file path=docProps/app.xml><?xml version="1.0" encoding="utf-8"?>
<Properties xmlns="http://schemas.openxmlformats.org/officeDocument/2006/extended-properties" xmlns:vt="http://schemas.openxmlformats.org/officeDocument/2006/docPropsVTypes">
  <Template>29b02488-b6b0-4704-89cd-35ac82a0b73e</Template>
  <TotalTime>0</TotalTime>
  <Words>5370</Words>
  <Application>Microsoft Office PowerPoint</Application>
  <PresentationFormat>Benutzerdefiniert</PresentationFormat>
  <Paragraphs>520</Paragraphs>
  <Slides>66</Slides>
  <Notes>59</Notes>
  <HiddenSlides>0</HiddenSlides>
  <MMClips>0</MMClips>
  <ScaleCrop>false</ScaleCrop>
  <HeadingPairs>
    <vt:vector size="4" baseType="variant">
      <vt:variant>
        <vt:lpstr>Design</vt:lpstr>
      </vt:variant>
      <vt:variant>
        <vt:i4>1</vt:i4>
      </vt:variant>
      <vt:variant>
        <vt:lpstr>Folientitel</vt:lpstr>
      </vt:variant>
      <vt:variant>
        <vt:i4>66</vt:i4>
      </vt:variant>
    </vt:vector>
  </HeadingPairs>
  <TitlesOfParts>
    <vt:vector size="67" baseType="lpstr">
      <vt:lpstr>srg_template_16_9</vt:lpstr>
      <vt:lpstr>Dataland</vt:lpstr>
      <vt:lpstr>Table des matières</vt:lpstr>
      <vt:lpstr>Conception de l’étude</vt:lpstr>
      <vt:lpstr>Management Summary</vt:lpstr>
      <vt:lpstr>Management Summary</vt:lpstr>
      <vt:lpstr>Management Summary</vt:lpstr>
      <vt:lpstr>Management Summary</vt:lpstr>
      <vt:lpstr>Management Summary</vt:lpstr>
      <vt:lpstr>Management Summary</vt:lpstr>
      <vt:lpstr>Management Summary</vt:lpstr>
      <vt:lpstr>Management Summary</vt:lpstr>
      <vt:lpstr>Management Summary</vt:lpstr>
      <vt:lpstr>Management Summary</vt:lpstr>
      <vt:lpstr>Partie 1: Niveau de connaissances</vt:lpstr>
      <vt:lpstr>Big Data</vt:lpstr>
      <vt:lpstr>Intelligence artificielle</vt:lpstr>
      <vt:lpstr>IA – Menace ou opportunité? 1</vt:lpstr>
      <vt:lpstr>IA – Menace ou opportunité? 2</vt:lpstr>
      <vt:lpstr>Intelligence artificielle dans la vie quotidienne</vt:lpstr>
      <vt:lpstr>Développement futur Big Data et IA</vt:lpstr>
      <vt:lpstr>Partie 2: Pratiques en matière de données personnelles / protection des données</vt:lpstr>
      <vt:lpstr>Utilisation cartes de fidélité</vt:lpstr>
      <vt:lpstr>Avantages cartes de fidélité</vt:lpstr>
      <vt:lpstr>Compensation pour l‘utilitsation des données</vt:lpstr>
      <vt:lpstr>Utilisation des données par les entreprises</vt:lpstr>
      <vt:lpstr>Utilisation smartphone</vt:lpstr>
      <vt:lpstr>Assistant vocal sur smartphone</vt:lpstr>
      <vt:lpstr>Enceinte connectée à la maison</vt:lpstr>
      <vt:lpstr>Rôle des assistants vocaux dans la vie quotidienne</vt:lpstr>
      <vt:lpstr>Présence sur les réseaux sociaux</vt:lpstr>
      <vt:lpstr>Contenus postés sur les réseaux sociaux</vt:lpstr>
      <vt:lpstr>Degré d‘alarme par des traces dans le net</vt:lpstr>
      <vt:lpstr>Géolocalisation</vt:lpstr>
      <vt:lpstr>Applications «forme et santé»</vt:lpstr>
      <vt:lpstr>Et demain.. ?</vt:lpstr>
      <vt:lpstr>Véhicules autonomes</vt:lpstr>
      <vt:lpstr>Offres personalisés par des traces de données</vt:lpstr>
      <vt:lpstr>Offres de tourisme sur mesure</vt:lpstr>
      <vt:lpstr>Utilisation de robots</vt:lpstr>
      <vt:lpstr>Monde du travail</vt:lpstr>
      <vt:lpstr>Menaces pour les emplois en Suisse</vt:lpstr>
      <vt:lpstr>Menaces pour les emplois en Suisse</vt:lpstr>
      <vt:lpstr>Menaces pour les emplois en Suisse</vt:lpstr>
      <vt:lpstr>Mesures pour le chômage par IA</vt:lpstr>
      <vt:lpstr>Santé</vt:lpstr>
      <vt:lpstr>Protection des données de santé</vt:lpstr>
      <vt:lpstr>Traitement confidentiel par les institutions</vt:lpstr>
      <vt:lpstr>Plus de transparence des données de santé pour une meilleure qualité de soin</vt:lpstr>
      <vt:lpstr>Confier l‘ADN pour la prévention</vt:lpstr>
      <vt:lpstr>Utilisation d’IA pour remplacer le médecin</vt:lpstr>
      <vt:lpstr>Contrôle et confiance</vt:lpstr>
      <vt:lpstr>Accord avec l‘utilitsation des données</vt:lpstr>
      <vt:lpstr>Paiement pour la gestion de données</vt:lpstr>
      <vt:lpstr>Suisse Romande</vt:lpstr>
      <vt:lpstr>IA – Menace ou opportunité? Suisse Romande</vt:lpstr>
      <vt:lpstr>Intelligence artificielle dans la vie quotidienne</vt:lpstr>
      <vt:lpstr>Développement futur Big Data et IA</vt:lpstr>
      <vt:lpstr>Assistant vocal sur smartphone</vt:lpstr>
      <vt:lpstr>Enceinte connectée à la maison</vt:lpstr>
      <vt:lpstr>Rôle des assistants vocaux dans la vie quotidienne</vt:lpstr>
      <vt:lpstr>Présence sur les réseaux sociaux</vt:lpstr>
      <vt:lpstr>Contenus postés sur les réseaux sociaux</vt:lpstr>
      <vt:lpstr>Offres susceptibles par des traces de données</vt:lpstr>
      <vt:lpstr>Offres de tourisme sur mesure</vt:lpstr>
      <vt:lpstr>Menaces pour les emplois en Suisse</vt:lpstr>
      <vt:lpstr>Traitement confidentiel par les institutions</vt:lpstr>
    </vt:vector>
  </TitlesOfParts>
  <Company>SRG SSR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Kollbrunner, Manuel (GD)</dc:creator>
  <cp:lastModifiedBy>Kathrin Kluser</cp:lastModifiedBy>
  <cp:revision>167</cp:revision>
  <cp:lastPrinted>2018-10-09T11:13:24Z</cp:lastPrinted>
  <dcterms:created xsi:type="dcterms:W3CDTF">2016-05-26T15:26:09Z</dcterms:created>
  <dcterms:modified xsi:type="dcterms:W3CDTF">2018-10-09T13:43:07Z</dcterms:modified>
</cp:coreProperties>
</file>